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7" r:id="rId2"/>
    <p:sldId id="265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6858000" type="screen4x3"/>
  <p:notesSz cx="6858000" cy="9144000"/>
  <p:embeddedFontLst>
    <p:embeddedFont>
      <p:font typeface="Helvetica Neue" panose="02000403000000020004" pitchFamily="50" charset="0"/>
      <p:regular r:id="rId13"/>
      <p:italic r:id="rId14"/>
    </p:embeddedFont>
    <p:embeddedFont>
      <p:font typeface="Intro Bold Caps" panose="02000000000000000000" pitchFamily="50" charset="0"/>
      <p:bold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onsolas" panose="020B0609020204030204" pitchFamily="49" charset="0"/>
      <p:regular r:id="rId20"/>
      <p:bold r:id="rId21"/>
      <p:italic r:id="rId22"/>
      <p:boldItalic r:id="rId2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5" pos="5602" userDrawn="1">
          <p15:clr>
            <a:srgbClr val="A4A3A4"/>
          </p15:clr>
        </p15:guide>
        <p15:guide id="6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  <a:srgbClr val="000000"/>
    <a:srgbClr val="A9976A"/>
    <a:srgbClr val="988657"/>
    <a:srgbClr val="837752"/>
    <a:srgbClr val="AC9660"/>
    <a:srgbClr val="FFE411"/>
    <a:srgbClr val="FFFFFF"/>
    <a:srgbClr val="FED91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6265" autoAdjust="0"/>
    <p:restoredTop sz="96370" autoAdjust="0"/>
  </p:normalViewPr>
  <p:slideViewPr>
    <p:cSldViewPr snapToGrid="0" snapToObjects="1">
      <p:cViewPr varScale="1">
        <p:scale>
          <a:sx n="111" d="100"/>
          <a:sy n="111" d="100"/>
        </p:scale>
        <p:origin x="1134" y="96"/>
      </p:cViewPr>
      <p:guideLst>
        <p:guide pos="5602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D7098F-87C7-3046-B8E1-0317C0D8D9C4}" type="datetimeFigureOut">
              <a:rPr lang="en-US" smtClean="0"/>
              <a:t>6/26/2017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E41DC2-B95D-474E-A103-7B49B854003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92522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3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3074A2-D88D-8F43-B619-246CA3905610}" type="datetimeFigureOut">
              <a:rPr lang="en-US" smtClean="0"/>
              <a:t>6/26/2017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Click to edit Master text styles</a:t>
            </a:r>
          </a:p>
          <a:p>
            <a:pPr lvl="1"/>
            <a:r>
              <a:rPr lang="nl-NL"/>
              <a:t>Second level</a:t>
            </a:r>
          </a:p>
          <a:p>
            <a:pPr lvl="2"/>
            <a:r>
              <a:rPr lang="nl-NL"/>
              <a:t>Third level</a:t>
            </a:r>
          </a:p>
          <a:p>
            <a:pPr lvl="3"/>
            <a:r>
              <a:rPr lang="nl-NL"/>
              <a:t>Fourth level</a:t>
            </a:r>
          </a:p>
          <a:p>
            <a:pPr lvl="4"/>
            <a:r>
              <a:rPr lang="nl-NL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8542CC-6F26-A34B-8E15-4341DD4E0F8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09983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Deze samenvatting baseert op </a:t>
            </a:r>
          </a:p>
          <a:p>
            <a:r>
              <a:rPr lang="nl-NL" b="1" dirty="0" err="1"/>
              <a:t>Interneting</a:t>
            </a:r>
            <a:r>
              <a:rPr lang="nl-NL" b="1" dirty="0"/>
              <a:t> Is Hard</a:t>
            </a:r>
            <a:r>
              <a:rPr lang="nl-NL" dirty="0"/>
              <a:t> (https://internetingishard.com/html-and-css/)</a:t>
            </a:r>
          </a:p>
          <a:p>
            <a:pPr algn="l"/>
            <a:r>
              <a:rPr lang="nl-NL" dirty="0"/>
              <a:t>de hoofdstukken </a:t>
            </a:r>
            <a:r>
              <a:rPr lang="nl-NL" b="1" i="0" u="none" strike="noStrike" dirty="0">
                <a:solidFill>
                  <a:srgbClr val="5D6063"/>
                </a:solidFill>
                <a:effectLst/>
                <a:latin typeface="Harman Sans"/>
              </a:rPr>
              <a:t>CSS </a:t>
            </a:r>
            <a:r>
              <a:rPr lang="nl-NL" b="1" i="0" u="none" strike="noStrike" dirty="0" err="1">
                <a:solidFill>
                  <a:srgbClr val="5D6063"/>
                </a:solidFill>
                <a:effectLst/>
                <a:latin typeface="Harman Sans"/>
              </a:rPr>
              <a:t>Selectors</a:t>
            </a:r>
            <a:r>
              <a:rPr lang="nl-NL" b="1" i="0" u="none" strike="noStrike" dirty="0">
                <a:solidFill>
                  <a:srgbClr val="5D6063"/>
                </a:solidFill>
                <a:effectLst/>
                <a:latin typeface="Harman Sans"/>
              </a:rPr>
              <a:t>, </a:t>
            </a:r>
            <a:r>
              <a:rPr lang="nl-NL" b="1" i="0" u="none" strike="noStrike" dirty="0" err="1">
                <a:solidFill>
                  <a:srgbClr val="5D6063"/>
                </a:solidFill>
                <a:effectLst/>
                <a:latin typeface="Harman Sans"/>
              </a:rPr>
              <a:t>Floats</a:t>
            </a:r>
            <a:r>
              <a:rPr lang="nl-NL" b="1" i="0" u="none" strike="noStrike" dirty="0">
                <a:solidFill>
                  <a:srgbClr val="5D6063"/>
                </a:solidFill>
                <a:effectLst/>
                <a:latin typeface="Harman Sans"/>
              </a:rPr>
              <a:t> </a:t>
            </a:r>
            <a:r>
              <a:rPr lang="nl-NL" b="0" i="0" u="none" strike="noStrike" dirty="0">
                <a:solidFill>
                  <a:srgbClr val="5D6063"/>
                </a:solidFill>
                <a:effectLst/>
                <a:latin typeface="Harman Sans"/>
              </a:rPr>
              <a:t>en </a:t>
            </a:r>
            <a:r>
              <a:rPr lang="nl-NL" b="1" i="0" u="none" strike="noStrike" dirty="0">
                <a:solidFill>
                  <a:srgbClr val="5D6063"/>
                </a:solidFill>
                <a:effectLst/>
                <a:latin typeface="Harman Sans"/>
              </a:rPr>
              <a:t>SEMANTIC HTML</a:t>
            </a:r>
            <a:endParaRPr lang="nl-NL" b="1" i="0" dirty="0">
              <a:solidFill>
                <a:srgbClr val="5D6063"/>
              </a:solidFill>
              <a:effectLst/>
              <a:latin typeface="Harman San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NL" b="1" dirty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NL" b="1" dirty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="0" dirty="0"/>
              <a:t>Ter ondersteuning: Codeschool video's 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="1" dirty="0"/>
              <a:t>Front-end Foundations</a:t>
            </a:r>
            <a:r>
              <a:rPr lang="nl-NL" b="0" dirty="0"/>
              <a:t> (https://www.codeschool.com/courses/front-end-foundations/videos)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="0" dirty="0"/>
              <a:t>Level 3: </a:t>
            </a:r>
            <a:r>
              <a:rPr lang="nl-NL" sz="1200" b="1" u="none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Class </a:t>
            </a:r>
            <a:r>
              <a:rPr lang="nl-NL" sz="1200" b="1" u="none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Selectors</a:t>
            </a:r>
            <a:r>
              <a:rPr lang="nl-NL" sz="1200" b="1" u="none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nl-NL" sz="1200" b="0" u="none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en</a:t>
            </a:r>
            <a:r>
              <a:rPr lang="nl-NL" sz="1200" b="1" u="none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nl-NL" b="1" dirty="0" err="1"/>
              <a:t>Divs</a:t>
            </a:r>
            <a:r>
              <a:rPr lang="nl-NL" b="1" dirty="0"/>
              <a:t> </a:t>
            </a:r>
            <a:r>
              <a:rPr lang="nl-NL" b="1" dirty="0" err="1"/>
              <a:t>and</a:t>
            </a:r>
            <a:r>
              <a:rPr lang="nl-NL" b="1" dirty="0"/>
              <a:t> </a:t>
            </a:r>
            <a:r>
              <a:rPr lang="nl-NL" b="1" dirty="0" err="1"/>
              <a:t>Layout</a:t>
            </a:r>
            <a:endParaRPr lang="nl-NL" dirty="0"/>
          </a:p>
          <a:p>
            <a:r>
              <a:rPr lang="nl-NL" dirty="0"/>
              <a:t>Level4: </a:t>
            </a:r>
            <a:r>
              <a:rPr lang="nl-NL" b="1" dirty="0" err="1"/>
              <a:t>Floating</a:t>
            </a:r>
            <a:r>
              <a:rPr lang="nl-NL" b="1" dirty="0"/>
              <a:t> Images</a:t>
            </a:r>
          </a:p>
          <a:p>
            <a:r>
              <a:rPr lang="nl-NL" b="0" dirty="0"/>
              <a:t>Level 5: </a:t>
            </a:r>
            <a:r>
              <a:rPr lang="nl-NL" b="1" dirty="0" err="1"/>
              <a:t>Adjusting</a:t>
            </a:r>
            <a:r>
              <a:rPr lang="nl-NL" b="1" dirty="0"/>
              <a:t> Font </a:t>
            </a:r>
            <a:r>
              <a:rPr lang="nl-NL" b="1" dirty="0" err="1"/>
              <a:t>Styles</a:t>
            </a:r>
            <a:endParaRPr lang="nl-NL" b="1" dirty="0"/>
          </a:p>
          <a:p>
            <a:endParaRPr lang="nl-NL" b="1" dirty="0"/>
          </a:p>
          <a:p>
            <a:r>
              <a:rPr lang="nl-NL" b="1" dirty="0"/>
              <a:t>Front-end </a:t>
            </a:r>
            <a:r>
              <a:rPr lang="nl-NL" b="1" dirty="0" err="1"/>
              <a:t>Formations</a:t>
            </a:r>
            <a:r>
              <a:rPr lang="nl-NL" b="1" dirty="0"/>
              <a:t> </a:t>
            </a:r>
            <a:r>
              <a:rPr lang="nl-NL" b="0" dirty="0"/>
              <a:t>(https://www.codeschool.com/courses/front-end-formations/videos)</a:t>
            </a:r>
          </a:p>
          <a:p>
            <a:r>
              <a:rPr lang="nl-NL" b="0" dirty="0"/>
              <a:t>Level 2: </a:t>
            </a:r>
            <a:r>
              <a:rPr lang="nl-NL" b="1" dirty="0"/>
              <a:t>HTML5 </a:t>
            </a:r>
            <a:r>
              <a:rPr lang="nl-NL" b="1" dirty="0" err="1"/>
              <a:t>Elements</a:t>
            </a:r>
            <a:r>
              <a:rPr lang="nl-NL" b="1" dirty="0"/>
              <a:t> - 1 </a:t>
            </a:r>
            <a:r>
              <a:rPr lang="nl-NL" b="0" dirty="0"/>
              <a:t>en</a:t>
            </a:r>
            <a:r>
              <a:rPr lang="nl-NL" b="1" dirty="0"/>
              <a:t> 2</a:t>
            </a:r>
          </a:p>
          <a:p>
            <a:endParaRPr lang="nl-NL" b="1" dirty="0"/>
          </a:p>
          <a:p>
            <a:endParaRPr lang="nl-NL" b="1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8542CC-6F26-A34B-8E15-4341DD4E0F8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7802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Deze samenvatting baseert op </a:t>
            </a:r>
          </a:p>
          <a:p>
            <a:r>
              <a:rPr lang="nl-NL" b="1" dirty="0" err="1"/>
              <a:t>Interneting</a:t>
            </a:r>
            <a:r>
              <a:rPr lang="nl-NL" b="1" dirty="0"/>
              <a:t> Is Hard</a:t>
            </a:r>
            <a:r>
              <a:rPr lang="nl-NL" dirty="0"/>
              <a:t> (https://internetingishard.com/html-and-css/)</a:t>
            </a:r>
          </a:p>
          <a:p>
            <a:pPr algn="l"/>
            <a:r>
              <a:rPr lang="nl-NL" dirty="0"/>
              <a:t>de hoofdstukken </a:t>
            </a:r>
            <a:r>
              <a:rPr lang="nl-NL" b="1" i="0" u="none" strike="noStrike" dirty="0">
                <a:solidFill>
                  <a:srgbClr val="5D6063"/>
                </a:solidFill>
                <a:effectLst/>
                <a:latin typeface="Harman Sans"/>
              </a:rPr>
              <a:t>CSS </a:t>
            </a:r>
            <a:r>
              <a:rPr lang="nl-NL" b="1" i="0" u="none" strike="noStrike" dirty="0" err="1">
                <a:solidFill>
                  <a:srgbClr val="5D6063"/>
                </a:solidFill>
                <a:effectLst/>
                <a:latin typeface="Harman Sans"/>
              </a:rPr>
              <a:t>Selectors</a:t>
            </a:r>
            <a:r>
              <a:rPr lang="nl-NL" b="1" i="0" u="none" strike="noStrike" dirty="0">
                <a:solidFill>
                  <a:srgbClr val="5D6063"/>
                </a:solidFill>
                <a:effectLst/>
                <a:latin typeface="Harman Sans"/>
              </a:rPr>
              <a:t>, </a:t>
            </a:r>
            <a:r>
              <a:rPr lang="nl-NL" b="1" i="0" u="none" strike="noStrike" dirty="0" err="1">
                <a:solidFill>
                  <a:srgbClr val="5D6063"/>
                </a:solidFill>
                <a:effectLst/>
                <a:latin typeface="Harman Sans"/>
              </a:rPr>
              <a:t>Floats</a:t>
            </a:r>
            <a:r>
              <a:rPr lang="nl-NL" b="1" i="0" u="none" strike="noStrike" dirty="0">
                <a:solidFill>
                  <a:srgbClr val="5D6063"/>
                </a:solidFill>
                <a:effectLst/>
                <a:latin typeface="Harman Sans"/>
              </a:rPr>
              <a:t> </a:t>
            </a:r>
            <a:r>
              <a:rPr lang="nl-NL" b="0" i="0" u="none" strike="noStrike" dirty="0">
                <a:solidFill>
                  <a:srgbClr val="5D6063"/>
                </a:solidFill>
                <a:effectLst/>
                <a:latin typeface="Harman Sans"/>
              </a:rPr>
              <a:t>en </a:t>
            </a:r>
            <a:r>
              <a:rPr lang="nl-NL" b="1" i="0" u="none" strike="noStrike" dirty="0">
                <a:solidFill>
                  <a:srgbClr val="5D6063"/>
                </a:solidFill>
                <a:effectLst/>
                <a:latin typeface="Harman Sans"/>
              </a:rPr>
              <a:t>SEMANTIC HTML</a:t>
            </a:r>
            <a:endParaRPr lang="nl-NL" b="1" i="0" dirty="0">
              <a:solidFill>
                <a:srgbClr val="5D6063"/>
              </a:solidFill>
              <a:effectLst/>
              <a:latin typeface="Harman San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NL" b="1" dirty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NL" b="1" dirty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="0" dirty="0"/>
              <a:t>Ter ondersteuning: Codeschool video's 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="1" dirty="0"/>
              <a:t>Front-end Foundations</a:t>
            </a:r>
            <a:r>
              <a:rPr lang="nl-NL" b="0" dirty="0"/>
              <a:t> (https://www.codeschool.com/courses/front-end-foundations/videos)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="0" dirty="0"/>
              <a:t>Level 3: </a:t>
            </a:r>
            <a:r>
              <a:rPr lang="nl-NL" sz="1200" b="1" u="none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Class </a:t>
            </a:r>
            <a:r>
              <a:rPr lang="nl-NL" sz="1200" b="1" u="none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Selectors</a:t>
            </a:r>
            <a:r>
              <a:rPr lang="nl-NL" sz="1200" b="1" u="none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nl-NL" sz="1200" b="0" u="none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en</a:t>
            </a:r>
            <a:r>
              <a:rPr lang="nl-NL" sz="1200" b="1" u="none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nl-NL" b="1" dirty="0" err="1"/>
              <a:t>Divs</a:t>
            </a:r>
            <a:r>
              <a:rPr lang="nl-NL" b="1" dirty="0"/>
              <a:t> </a:t>
            </a:r>
            <a:r>
              <a:rPr lang="nl-NL" b="1" dirty="0" err="1"/>
              <a:t>and</a:t>
            </a:r>
            <a:r>
              <a:rPr lang="nl-NL" b="1" dirty="0"/>
              <a:t> </a:t>
            </a:r>
            <a:r>
              <a:rPr lang="nl-NL" b="1" dirty="0" err="1"/>
              <a:t>Layout</a:t>
            </a:r>
            <a:endParaRPr lang="nl-NL" dirty="0"/>
          </a:p>
          <a:p>
            <a:r>
              <a:rPr lang="nl-NL" dirty="0"/>
              <a:t>Level4: </a:t>
            </a:r>
            <a:r>
              <a:rPr lang="nl-NL" b="1" dirty="0" err="1"/>
              <a:t>Floating</a:t>
            </a:r>
            <a:r>
              <a:rPr lang="nl-NL" b="1" dirty="0"/>
              <a:t> Images</a:t>
            </a:r>
          </a:p>
          <a:p>
            <a:r>
              <a:rPr lang="nl-NL" b="0" dirty="0"/>
              <a:t>Level 5: </a:t>
            </a:r>
            <a:r>
              <a:rPr lang="nl-NL" b="1" dirty="0" err="1"/>
              <a:t>Adjusting</a:t>
            </a:r>
            <a:r>
              <a:rPr lang="nl-NL" b="1" dirty="0"/>
              <a:t> Font </a:t>
            </a:r>
            <a:r>
              <a:rPr lang="nl-NL" b="1" dirty="0" err="1"/>
              <a:t>Styles</a:t>
            </a:r>
            <a:endParaRPr lang="nl-NL" b="1" dirty="0"/>
          </a:p>
          <a:p>
            <a:endParaRPr lang="nl-NL" b="1" dirty="0"/>
          </a:p>
          <a:p>
            <a:r>
              <a:rPr lang="nl-NL" b="1" dirty="0"/>
              <a:t>Front-end </a:t>
            </a:r>
            <a:r>
              <a:rPr lang="nl-NL" b="1" dirty="0" err="1"/>
              <a:t>Formations</a:t>
            </a:r>
            <a:r>
              <a:rPr lang="nl-NL" b="1" dirty="0"/>
              <a:t> </a:t>
            </a:r>
            <a:r>
              <a:rPr lang="nl-NL" b="0" dirty="0"/>
              <a:t>(https://www.codeschool.com/courses/front-end-formations/videos)</a:t>
            </a:r>
          </a:p>
          <a:p>
            <a:r>
              <a:rPr lang="nl-NL" b="0" dirty="0"/>
              <a:t>Level 2: </a:t>
            </a:r>
            <a:r>
              <a:rPr lang="nl-NL" b="1" dirty="0"/>
              <a:t>HTML5 </a:t>
            </a:r>
            <a:r>
              <a:rPr lang="nl-NL" b="1" dirty="0" err="1"/>
              <a:t>Elements</a:t>
            </a:r>
            <a:r>
              <a:rPr lang="nl-NL" b="1" dirty="0"/>
              <a:t> - 1 </a:t>
            </a:r>
            <a:r>
              <a:rPr lang="nl-NL" b="0" dirty="0"/>
              <a:t>en</a:t>
            </a:r>
            <a:r>
              <a:rPr lang="nl-NL" b="1" dirty="0"/>
              <a:t> 2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8542CC-6F26-A34B-8E15-4341DD4E0F8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9098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afbeelding 8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863600"/>
            <a:ext cx="9144000" cy="5283703"/>
          </a:xfrm>
        </p:spPr>
        <p:txBody>
          <a:bodyPr anchor="t" anchorCtr="1"/>
          <a:lstStyle/>
          <a:p>
            <a:r>
              <a:rPr lang="nl-NL" dirty="0"/>
              <a:t>afbeelding toevoegen (optioneel)</a:t>
            </a:r>
          </a:p>
        </p:txBody>
      </p:sp>
      <p:sp>
        <p:nvSpPr>
          <p:cNvPr id="10" name="Rechthoek 9"/>
          <p:cNvSpPr/>
          <p:nvPr userDrawn="1"/>
        </p:nvSpPr>
        <p:spPr>
          <a:xfrm>
            <a:off x="2766703" y="2844800"/>
            <a:ext cx="6377297" cy="2032000"/>
          </a:xfrm>
          <a:prstGeom prst="rect">
            <a:avLst/>
          </a:prstGeom>
          <a:solidFill>
            <a:srgbClr val="98865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766704" y="3420988"/>
            <a:ext cx="6102660" cy="563468"/>
          </a:xfrm>
          <a:prstGeom prst="rect">
            <a:avLst/>
          </a:prstGeom>
        </p:spPr>
        <p:txBody>
          <a:bodyPr vert="horz" lIns="91440" tIns="0" rIns="91440" bIns="0" rtlCol="0" anchor="t">
            <a:noAutofit/>
          </a:bodyPr>
          <a:lstStyle>
            <a:lvl1pPr algn="l">
              <a:defRPr sz="3600" b="1" i="0">
                <a:solidFill>
                  <a:schemeClr val="tx1"/>
                </a:solidFill>
                <a:latin typeface="Helvetica Neue"/>
                <a:cs typeface="Helvetica Neue"/>
              </a:defRPr>
            </a:lvl1pPr>
          </a:lstStyle>
          <a:p>
            <a:r>
              <a:rPr lang="nl-NL" dirty="0"/>
              <a:t>HTML/</a:t>
            </a:r>
            <a:r>
              <a:rPr lang="nl-NL"/>
              <a:t>CSS 3</a:t>
            </a:r>
            <a:endParaRPr lang="en-US" dirty="0"/>
          </a:p>
        </p:txBody>
      </p:sp>
      <p:sp>
        <p:nvSpPr>
          <p:cNvPr id="17" name="Content Placeholder 2"/>
          <p:cNvSpPr>
            <a:spLocks noGrp="1"/>
          </p:cNvSpPr>
          <p:nvPr>
            <p:ph idx="16" hasCustomPrompt="1"/>
          </p:nvPr>
        </p:nvSpPr>
        <p:spPr>
          <a:xfrm>
            <a:off x="2829463" y="3984455"/>
            <a:ext cx="6039901" cy="393744"/>
          </a:xfrm>
        </p:spPr>
        <p:txBody>
          <a:bodyPr/>
          <a:lstStyle>
            <a:lvl1pPr marL="0" indent="0">
              <a:buFont typeface="Arial"/>
              <a:buNone/>
              <a:defRPr b="0" i="0">
                <a:solidFill>
                  <a:schemeClr val="bg1"/>
                </a:solidFill>
                <a:latin typeface="Helvetica Neue"/>
                <a:cs typeface="Helvetica Neue"/>
              </a:defRPr>
            </a:lvl1pPr>
          </a:lstStyle>
          <a:p>
            <a:r>
              <a:rPr lang="nl-NL" dirty="0"/>
              <a:t>Inhoud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0510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met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dirty="0"/>
              <a:t>Onderwerp(en)</a:t>
            </a:r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0" hasCustomPrompt="1"/>
          </p:nvPr>
        </p:nvSpPr>
        <p:spPr>
          <a:xfrm>
            <a:off x="268288" y="1052514"/>
            <a:ext cx="8620125" cy="4002566"/>
          </a:xfrm>
        </p:spPr>
        <p:txBody>
          <a:bodyPr bIns="93600" anchor="t" anchorCtr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defRPr b="0">
                <a:latin typeface="Consolas" panose="020B06090202040302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nl-NL" dirty="0"/>
              <a:t>Code</a:t>
            </a:r>
          </a:p>
        </p:txBody>
      </p:sp>
      <p:sp>
        <p:nvSpPr>
          <p:cNvPr id="9" name="Tijdelijke aanduiding voor tekst 8"/>
          <p:cNvSpPr>
            <a:spLocks noGrp="1"/>
          </p:cNvSpPr>
          <p:nvPr>
            <p:ph type="body" sz="quarter" idx="11"/>
          </p:nvPr>
        </p:nvSpPr>
        <p:spPr>
          <a:xfrm>
            <a:off x="0" y="6138000"/>
            <a:ext cx="9144000" cy="720000"/>
          </a:xfrm>
          <a:solidFill>
            <a:srgbClr val="A9976A">
              <a:alpha val="50000"/>
            </a:srgbClr>
          </a:solidFill>
          <a:ln w="12700">
            <a:noFill/>
          </a:ln>
        </p:spPr>
        <p:txBody>
          <a:bodyPr lIns="252000" tIns="36000" rIns="252000" bIns="36000" anchor="b" anchorCtr="0">
            <a:noAutofit/>
          </a:bodyPr>
          <a:lstStyle>
            <a:lvl1pPr>
              <a:tabLst>
                <a:tab pos="8428038" algn="r"/>
              </a:tabLst>
              <a:defRPr sz="1800" i="1"/>
            </a:lvl1pPr>
            <a:lvl2pPr marL="0" indent="0" algn="r">
              <a:spcBef>
                <a:spcPts val="300"/>
              </a:spcBef>
              <a:buFontTx/>
              <a:buNone/>
              <a:defRPr b="1">
                <a:solidFill>
                  <a:srgbClr val="0070C0"/>
                </a:solidFill>
                <a:latin typeface="Consolas" panose="020B0609020204030204" pitchFamily="49" charset="0"/>
                <a:cs typeface="Courier New" panose="02070309020205020404" pitchFamily="49" charset="0"/>
              </a:defRPr>
            </a:lvl2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</p:txBody>
      </p:sp>
      <p:sp>
        <p:nvSpPr>
          <p:cNvPr id="4" name="Tijdelijke aanduiding voor afbeelding 3"/>
          <p:cNvSpPr>
            <a:spLocks noGrp="1"/>
          </p:cNvSpPr>
          <p:nvPr>
            <p:ph type="pic" sz="quarter" idx="12"/>
          </p:nvPr>
        </p:nvSpPr>
        <p:spPr>
          <a:xfrm>
            <a:off x="5081588" y="2994025"/>
            <a:ext cx="3806825" cy="2992438"/>
          </a:xfr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nl-NL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837687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x code +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dirty="0"/>
              <a:t>Onderwerp(en)</a:t>
            </a:r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0" hasCustomPrompt="1"/>
          </p:nvPr>
        </p:nvSpPr>
        <p:spPr>
          <a:xfrm>
            <a:off x="268289" y="1052514"/>
            <a:ext cx="5416520" cy="2346294"/>
          </a:xfrm>
        </p:spPr>
        <p:txBody>
          <a:bodyPr bIns="93600" anchor="t" anchorCtr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defRPr b="0">
                <a:latin typeface="Consolas" panose="020B06090202040302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nl-NL" dirty="0"/>
              <a:t>Code</a:t>
            </a:r>
          </a:p>
        </p:txBody>
      </p:sp>
      <p:sp>
        <p:nvSpPr>
          <p:cNvPr id="9" name="Tijdelijke aanduiding voor tekst 8"/>
          <p:cNvSpPr>
            <a:spLocks noGrp="1"/>
          </p:cNvSpPr>
          <p:nvPr>
            <p:ph type="body" sz="quarter" idx="11"/>
          </p:nvPr>
        </p:nvSpPr>
        <p:spPr>
          <a:xfrm>
            <a:off x="0" y="6138000"/>
            <a:ext cx="9144000" cy="720000"/>
          </a:xfrm>
          <a:solidFill>
            <a:srgbClr val="A9976A">
              <a:alpha val="50000"/>
            </a:srgbClr>
          </a:solidFill>
          <a:ln w="12700">
            <a:noFill/>
          </a:ln>
        </p:spPr>
        <p:txBody>
          <a:bodyPr lIns="252000" tIns="36000" rIns="252000" bIns="36000" anchor="b" anchorCtr="0">
            <a:noAutofit/>
          </a:bodyPr>
          <a:lstStyle>
            <a:lvl1pPr>
              <a:tabLst>
                <a:tab pos="8428038" algn="r"/>
              </a:tabLst>
              <a:defRPr sz="1800" i="1"/>
            </a:lvl1pPr>
            <a:lvl2pPr marL="0" indent="0" algn="r">
              <a:spcBef>
                <a:spcPts val="300"/>
              </a:spcBef>
              <a:buFontTx/>
              <a:buNone/>
              <a:defRPr b="1">
                <a:solidFill>
                  <a:srgbClr val="0070C0"/>
                </a:solidFill>
                <a:latin typeface="Consolas" panose="020B0609020204030204" pitchFamily="49" charset="0"/>
                <a:cs typeface="Courier New" panose="02070309020205020404" pitchFamily="49" charset="0"/>
              </a:defRPr>
            </a:lvl2pPr>
          </a:lstStyle>
          <a:p>
            <a:pPr lvl="0"/>
            <a:r>
              <a:rPr lang="nl-NL" dirty="0"/>
              <a:t>Tekststijl van het model bewerken</a:t>
            </a:r>
          </a:p>
          <a:p>
            <a:pPr lvl="1"/>
            <a:r>
              <a:rPr lang="nl-NL" dirty="0"/>
              <a:t>Tweede niveau</a:t>
            </a:r>
          </a:p>
        </p:txBody>
      </p:sp>
      <p:sp>
        <p:nvSpPr>
          <p:cNvPr id="4" name="Tijdelijke aanduiding voor afbeelding 3"/>
          <p:cNvSpPr>
            <a:spLocks noGrp="1"/>
          </p:cNvSpPr>
          <p:nvPr>
            <p:ph type="pic" sz="quarter" idx="12"/>
          </p:nvPr>
        </p:nvSpPr>
        <p:spPr>
          <a:xfrm>
            <a:off x="5796950" y="1052513"/>
            <a:ext cx="3078761" cy="2346295"/>
          </a:xfr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nl-NL" dirty="0"/>
          </a:p>
        </p:txBody>
      </p:sp>
      <p:sp>
        <p:nvSpPr>
          <p:cNvPr id="6" name="Tijdelijke aanduiding voor tekst 6"/>
          <p:cNvSpPr>
            <a:spLocks noGrp="1"/>
          </p:cNvSpPr>
          <p:nvPr>
            <p:ph type="body" sz="quarter" idx="13" hasCustomPrompt="1"/>
          </p:nvPr>
        </p:nvSpPr>
        <p:spPr>
          <a:xfrm>
            <a:off x="268289" y="3510950"/>
            <a:ext cx="5416520" cy="2475513"/>
          </a:xfrm>
          <a:solidFill>
            <a:schemeClr val="bg1">
              <a:lumMod val="95000"/>
            </a:schemeClr>
          </a:solidFill>
        </p:spPr>
        <p:txBody>
          <a:bodyPr bIns="93600" anchor="t" anchorCtr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defRPr sz="1600" b="0">
                <a:latin typeface="Consolas" panose="020B06090202040302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nl-NL" dirty="0"/>
              <a:t>Code</a:t>
            </a:r>
          </a:p>
        </p:txBody>
      </p:sp>
      <p:sp>
        <p:nvSpPr>
          <p:cNvPr id="8" name="Tijdelijke aanduiding voor afbeelding 3"/>
          <p:cNvSpPr>
            <a:spLocks noGrp="1"/>
          </p:cNvSpPr>
          <p:nvPr>
            <p:ph type="pic" sz="quarter" idx="14"/>
          </p:nvPr>
        </p:nvSpPr>
        <p:spPr>
          <a:xfrm>
            <a:off x="5796951" y="3510952"/>
            <a:ext cx="3078761" cy="2475512"/>
          </a:xfr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258128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devoorbe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dirty="0"/>
              <a:t>Onderwerp(en)</a:t>
            </a:r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0" hasCustomPrompt="1"/>
          </p:nvPr>
        </p:nvSpPr>
        <p:spPr>
          <a:xfrm>
            <a:off x="268288" y="1052513"/>
            <a:ext cx="8620125" cy="5081587"/>
          </a:xfrm>
        </p:spPr>
        <p:txBody>
          <a:bodyPr bIns="93600" anchor="ctr" anchorCtr="0"/>
          <a:lstStyle>
            <a:lvl1pPr>
              <a:lnSpc>
                <a:spcPct val="120000"/>
              </a:lnSpc>
              <a:spcBef>
                <a:spcPts val="0"/>
              </a:spcBef>
              <a:defRPr b="0">
                <a:latin typeface="Consolas" panose="020B06090202040302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nl-NL" dirty="0"/>
              <a:t>Code</a:t>
            </a:r>
          </a:p>
        </p:txBody>
      </p:sp>
      <p:sp>
        <p:nvSpPr>
          <p:cNvPr id="9" name="Tijdelijke aanduiding voor tekst 8"/>
          <p:cNvSpPr>
            <a:spLocks noGrp="1"/>
          </p:cNvSpPr>
          <p:nvPr>
            <p:ph type="body" sz="quarter" idx="11"/>
          </p:nvPr>
        </p:nvSpPr>
        <p:spPr>
          <a:xfrm>
            <a:off x="0" y="6134100"/>
            <a:ext cx="9144000" cy="720000"/>
          </a:xfrm>
          <a:solidFill>
            <a:srgbClr val="A9976A">
              <a:alpha val="50000"/>
            </a:srgbClr>
          </a:solidFill>
          <a:ln w="12700">
            <a:noFill/>
          </a:ln>
        </p:spPr>
        <p:txBody>
          <a:bodyPr lIns="252000" tIns="36000" rIns="252000" bIns="36000" anchor="b" anchorCtr="0">
            <a:noAutofit/>
          </a:bodyPr>
          <a:lstStyle>
            <a:lvl1pPr>
              <a:spcBef>
                <a:spcPts val="0"/>
              </a:spcBef>
              <a:tabLst>
                <a:tab pos="8428038" algn="r"/>
              </a:tabLst>
              <a:defRPr sz="1800" i="1"/>
            </a:lvl1pPr>
            <a:lvl2pPr marL="0" indent="0" algn="r">
              <a:spcBef>
                <a:spcPts val="300"/>
              </a:spcBef>
              <a:buFontTx/>
              <a:buNone/>
              <a:defRPr b="1">
                <a:solidFill>
                  <a:srgbClr val="0070C0"/>
                </a:solidFill>
                <a:latin typeface="Consolas" panose="020B0609020204030204" pitchFamily="49" charset="0"/>
                <a:cs typeface="Courier New" panose="02070309020205020404" pitchFamily="49" charset="0"/>
              </a:defRPr>
            </a:lvl2pPr>
          </a:lstStyle>
          <a:p>
            <a:pPr lvl="0"/>
            <a:r>
              <a:rPr lang="nl-NL" dirty="0"/>
              <a:t>Tekststijl van het model bewerken</a:t>
            </a:r>
          </a:p>
          <a:p>
            <a:pPr lvl="1"/>
            <a:r>
              <a:rPr lang="nl-NL" dirty="0"/>
              <a:t>code</a:t>
            </a:r>
          </a:p>
        </p:txBody>
      </p:sp>
    </p:spTree>
    <p:extLst>
      <p:ext uri="{BB962C8B-B14F-4D97-AF65-F5344CB8AC3E}">
        <p14:creationId xmlns:p14="http://schemas.microsoft.com/office/powerpoint/2010/main" val="28184367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emf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8289" y="1065535"/>
            <a:ext cx="8587748" cy="50606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Tekststijl van het model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en-US" dirty="0"/>
          </a:p>
        </p:txBody>
      </p:sp>
      <p:pic>
        <p:nvPicPr>
          <p:cNvPr id="18" name="Afbeelding 17" descr="logooo.pdf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963" y="473870"/>
            <a:ext cx="1877156" cy="324326"/>
          </a:xfrm>
          <a:prstGeom prst="rect">
            <a:avLst/>
          </a:prstGeom>
        </p:spPr>
      </p:pic>
      <p:pic>
        <p:nvPicPr>
          <p:cNvPr id="4" name="Afbeelding 3" descr="balkjekarton.pdf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87085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00801" y="288000"/>
            <a:ext cx="6087613" cy="396000"/>
          </a:xfrm>
          <a:prstGeom prst="rect">
            <a:avLst/>
          </a:prstGeom>
        </p:spPr>
        <p:txBody>
          <a:bodyPr vert="horz" wrap="none" lIns="0" tIns="0" rIns="0" bIns="0" rtlCol="0" anchor="t">
            <a:noAutofit/>
          </a:bodyPr>
          <a:lstStyle/>
          <a:p>
            <a:r>
              <a:rPr lang="nl-NL" dirty="0"/>
              <a:t>Onderwerp(en)</a:t>
            </a:r>
            <a:endParaRPr lang="en-US" dirty="0"/>
          </a:p>
        </p:txBody>
      </p:sp>
      <p:sp>
        <p:nvSpPr>
          <p:cNvPr id="6" name="Tekstvak 5"/>
          <p:cNvSpPr txBox="1"/>
          <p:nvPr userDrawn="1"/>
        </p:nvSpPr>
        <p:spPr>
          <a:xfrm>
            <a:off x="1188700" y="5984"/>
            <a:ext cx="1296133" cy="26161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algn="l"/>
            <a:r>
              <a:rPr lang="nl-NL" sz="1100" b="1" dirty="0">
                <a:solidFill>
                  <a:schemeClr val="bg1"/>
                </a:solidFill>
              </a:rPr>
              <a:t>HTML/CSS - 3</a:t>
            </a:r>
          </a:p>
        </p:txBody>
      </p:sp>
    </p:spTree>
    <p:extLst>
      <p:ext uri="{BB962C8B-B14F-4D97-AF65-F5344CB8AC3E}">
        <p14:creationId xmlns:p14="http://schemas.microsoft.com/office/powerpoint/2010/main" val="1210867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2" r:id="rId2"/>
    <p:sldLayoutId id="2147483653" r:id="rId3"/>
    <p:sldLayoutId id="2147483654" r:id="rId4"/>
  </p:sldLayoutIdLst>
  <p:hf hdr="0" ftr="0" dt="0"/>
  <p:txStyles>
    <p:titleStyle>
      <a:lvl1pPr algn="r" defTabSz="457200" rtl="0" eaLnBrk="1" latinLnBrk="0" hangingPunct="1">
        <a:spcBef>
          <a:spcPct val="0"/>
        </a:spcBef>
        <a:buNone/>
        <a:defRPr sz="2400" b="1" i="0" kern="1200">
          <a:solidFill>
            <a:schemeClr val="bg1"/>
          </a:solidFill>
          <a:latin typeface="Helvetica Neue"/>
          <a:ea typeface="+mj-ea"/>
          <a:cs typeface="Helvetica Neue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Arial"/>
        <a:buNone/>
        <a:defRPr sz="2000" b="1" i="0" kern="1200">
          <a:solidFill>
            <a:schemeClr val="tx1"/>
          </a:solidFill>
          <a:latin typeface="Helvetica Neue"/>
          <a:ea typeface="+mn-ea"/>
          <a:cs typeface="Helvetica Neue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000" b="0" i="0" kern="1200">
          <a:solidFill>
            <a:schemeClr val="tx1"/>
          </a:solidFill>
          <a:latin typeface="Helvetica Neue"/>
          <a:ea typeface="+mn-ea"/>
          <a:cs typeface="Helvetica Neue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600" b="0" i="0" kern="1200">
          <a:solidFill>
            <a:schemeClr val="tx1"/>
          </a:solidFill>
          <a:latin typeface="Helvetica Neue"/>
          <a:ea typeface="+mn-ea"/>
          <a:cs typeface="Helvetica Neue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200" b="1" i="1" kern="1200">
          <a:solidFill>
            <a:schemeClr val="tx1"/>
          </a:solidFill>
          <a:latin typeface="Helvetica Neue Light"/>
          <a:ea typeface="+mn-ea"/>
          <a:cs typeface="Helvetica Neue Light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200" b="1" i="1" kern="1200">
          <a:solidFill>
            <a:schemeClr val="tx1"/>
          </a:solidFill>
          <a:latin typeface="Helvetica Neue Light"/>
          <a:ea typeface="+mn-ea"/>
          <a:cs typeface="Helvetica Neue Ligh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663" userDrawn="1">
          <p15:clr>
            <a:srgbClr val="F26B43"/>
          </p15:clr>
        </p15:guide>
        <p15:guide id="2" pos="5591" userDrawn="1">
          <p15:clr>
            <a:srgbClr val="F26B43"/>
          </p15:clr>
        </p15:guide>
        <p15:guide id="3" pos="15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internetingishard.com/html-and-css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www.w3schools.com/" TargetMode="External"/><Relationship Id="rId5" Type="http://schemas.openxmlformats.org/officeDocument/2006/relationships/hyperlink" Target="http://www.codeschool.com/courses/front-end-formations/" TargetMode="External"/><Relationship Id="rId4" Type="http://schemas.openxmlformats.org/officeDocument/2006/relationships/hyperlink" Target="http://www.codeschool.com/courses/front-end-foundations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4"/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81" b="11481"/>
          <a:stretch>
            <a:fillRect/>
          </a:stretch>
        </p:blipFill>
        <p:spPr/>
      </p:pic>
      <p:sp>
        <p:nvSpPr>
          <p:cNvPr id="36" name="Rechthoek 35"/>
          <p:cNvSpPr/>
          <p:nvPr/>
        </p:nvSpPr>
        <p:spPr>
          <a:xfrm>
            <a:off x="2766703" y="2844800"/>
            <a:ext cx="6377297" cy="2032000"/>
          </a:xfrm>
          <a:prstGeom prst="rect">
            <a:avLst/>
          </a:prstGeom>
          <a:solidFill>
            <a:srgbClr val="98865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HTML / CSS 3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idx="16"/>
          </p:nvPr>
        </p:nvSpPr>
        <p:spPr/>
        <p:txBody>
          <a:bodyPr>
            <a:normAutofit lnSpcReduction="10000"/>
          </a:bodyPr>
          <a:lstStyle/>
          <a:p>
            <a:r>
              <a:rPr lang="nl-NL" dirty="0"/>
              <a:t>Lay-out, structuur en </a:t>
            </a:r>
            <a:r>
              <a:rPr lang="nl-NL" dirty="0" err="1"/>
              <a:t>selectoren</a:t>
            </a:r>
            <a:endParaRPr lang="nl-NL" dirty="0"/>
          </a:p>
          <a:p>
            <a:endParaRPr lang="nl-NL" dirty="0"/>
          </a:p>
        </p:txBody>
      </p:sp>
      <p:pic>
        <p:nvPicPr>
          <p:cNvPr id="39" name="Afbeelding 38" descr="logo_han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5671" y="6416822"/>
            <a:ext cx="653691" cy="161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7133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F9E604-1A6C-47B6-AA67-F35324ACF2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Inhoud - HTML/CSS 3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B0A695C-CC47-43AF-8555-ED32B847A7E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8288" y="1052513"/>
            <a:ext cx="8620125" cy="5730124"/>
          </a:xfrm>
        </p:spPr>
        <p:txBody>
          <a:bodyPr/>
          <a:lstStyle/>
          <a:p>
            <a:pPr lvl="1">
              <a:buFont typeface="Arial" panose="020B0604020202020204" pitchFamily="34" charset="0"/>
              <a:buChar char="•"/>
            </a:pPr>
            <a:r>
              <a:rPr lang="nl-NL" dirty="0"/>
              <a:t>Basis lay-out, opmaak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NL" dirty="0"/>
              <a:t>Classes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NL" dirty="0"/>
              <a:t>Pseudo classes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NL" dirty="0" err="1"/>
              <a:t>ID's</a:t>
            </a:r>
            <a:endParaRPr lang="nl-NL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nl-NL" dirty="0" err="1"/>
              <a:t>Combiselectoren</a:t>
            </a:r>
            <a:endParaRPr lang="nl-NL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nl-NL" dirty="0" err="1"/>
              <a:t>Float</a:t>
            </a:r>
            <a:r>
              <a:rPr lang="nl-NL" dirty="0"/>
              <a:t> en </a:t>
            </a:r>
            <a:r>
              <a:rPr lang="nl-NL" dirty="0" err="1"/>
              <a:t>clear</a:t>
            </a:r>
            <a:endParaRPr lang="nl-NL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nl-NL" dirty="0"/>
              <a:t>HTML structuurelementen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NL" dirty="0"/>
              <a:t>Lay-out structuurelementen</a:t>
            </a:r>
          </a:p>
          <a:p>
            <a:pPr marL="457200" lvl="1" indent="0">
              <a:buNone/>
            </a:pPr>
            <a:endParaRPr lang="nl-NL" dirty="0"/>
          </a:p>
          <a:p>
            <a:pPr lvl="1"/>
            <a:endParaRPr lang="nl-NL" dirty="0"/>
          </a:p>
          <a:p>
            <a:pPr marL="457200" lvl="1" indent="0">
              <a:buNone/>
            </a:pPr>
            <a:r>
              <a:rPr lang="nl-NL" b="1" dirty="0">
                <a:latin typeface="+mj-lt"/>
              </a:rPr>
              <a:t>Handleiding:</a:t>
            </a:r>
            <a:r>
              <a:rPr lang="nl-NL" dirty="0">
                <a:latin typeface="+mj-lt"/>
              </a:rPr>
              <a:t> </a:t>
            </a:r>
            <a:r>
              <a:rPr lang="nl-NL" dirty="0">
                <a:hlinkClick r:id="rId3"/>
              </a:rPr>
              <a:t>internetingishard.com</a:t>
            </a:r>
            <a:endParaRPr lang="nl-NL" dirty="0"/>
          </a:p>
          <a:p>
            <a:pPr marL="457200" lvl="1" indent="0">
              <a:buNone/>
            </a:pPr>
            <a:r>
              <a:rPr lang="nl-NL" b="1" dirty="0" err="1"/>
              <a:t>Videotutorials</a:t>
            </a:r>
            <a:r>
              <a:rPr lang="nl-NL" b="1" dirty="0"/>
              <a:t>: </a:t>
            </a:r>
          </a:p>
          <a:p>
            <a:pPr marL="457200" lvl="1" indent="0">
              <a:buNone/>
            </a:pPr>
            <a:r>
              <a:rPr lang="nl-NL" dirty="0">
                <a:hlinkClick r:id="rId4"/>
              </a:rPr>
              <a:t>www.codeschool.com/courses/front-end-foundations</a:t>
            </a:r>
            <a:endParaRPr lang="nl-NL" dirty="0"/>
          </a:p>
          <a:p>
            <a:pPr marL="457200" lvl="1" indent="0">
              <a:buNone/>
            </a:pPr>
            <a:r>
              <a:rPr lang="nl-NL" dirty="0">
                <a:hlinkClick r:id="rId5"/>
              </a:rPr>
              <a:t>www.codeschool.com/courses/front-end-formations/</a:t>
            </a:r>
            <a:r>
              <a:rPr lang="nl-NL" dirty="0"/>
              <a:t> </a:t>
            </a:r>
          </a:p>
          <a:p>
            <a:pPr marL="457200" lvl="1" indent="0">
              <a:buNone/>
            </a:pPr>
            <a:r>
              <a:rPr lang="nl-NL" b="1" dirty="0"/>
              <a:t>Naslag en probeersels:</a:t>
            </a:r>
            <a:r>
              <a:rPr lang="nl-NL" dirty="0"/>
              <a:t> </a:t>
            </a:r>
            <a:r>
              <a:rPr lang="nl-NL" dirty="0">
                <a:hlinkClick r:id="rId6"/>
              </a:rPr>
              <a:t>www.w3schools.com</a:t>
            </a:r>
            <a:r>
              <a:rPr lang="nl-NL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86304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Basis lay-out, opmaak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>
          <a:xfrm>
            <a:off x="0" y="6475721"/>
            <a:ext cx="9144000" cy="382279"/>
          </a:xfrm>
        </p:spPr>
        <p:txBody>
          <a:bodyPr/>
          <a:lstStyle/>
          <a:p>
            <a:r>
              <a:rPr lang="nl-NL" dirty="0"/>
              <a:t>Mogelijke basis lay-out met een reset, een gecentreerde body, basisinstellingen</a:t>
            </a:r>
          </a:p>
        </p:txBody>
      </p:sp>
      <p:pic>
        <p:nvPicPr>
          <p:cNvPr id="8" name="Tijdelijke aanduiding voor afbeelding 7"/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tretch>
            <a:fillRect/>
          </a:stretch>
        </p:blipFill>
        <p:spPr>
          <a:xfrm>
            <a:off x="4136033" y="1073878"/>
            <a:ext cx="4752381" cy="3171429"/>
          </a:xfrm>
          <a:prstGeom prst="rect">
            <a:avLst/>
          </a:prstGeom>
        </p:spPr>
      </p:pic>
      <p:sp>
        <p:nvSpPr>
          <p:cNvPr id="6" name="Rectangle 1"/>
          <p:cNvSpPr>
            <a:spLocks noGrp="1" noChangeArrowheads="1"/>
          </p:cNvSpPr>
          <p:nvPr>
            <p:ph type="body" sz="quarter" idx="10"/>
          </p:nvPr>
        </p:nvSpPr>
        <p:spPr bwMode="auto">
          <a:xfrm>
            <a:off x="250825" y="1073878"/>
            <a:ext cx="6624428" cy="5355312"/>
          </a:xfrm>
          <a:prstGeom prst="rect">
            <a:avLst/>
          </a:prstGeom>
          <a:solidFill>
            <a:srgbClr val="FFFFFF">
              <a:alpha val="0"/>
            </a:srgbClr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* { </a:t>
            </a:r>
            <a:r>
              <a:rPr kumimoji="0" lang="nl-NL" altLang="nl-NL" sz="18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kumimoji="0" lang="nl-NL" altLang="nl-NL" sz="18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kumimoji="0" lang="nl-NL" altLang="nl-NL" sz="18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box-</a:t>
            </a:r>
            <a:r>
              <a:rPr kumimoji="0" lang="nl-NL" altLang="nl-NL" sz="18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sizing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8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border-box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 }</a:t>
            </a:r>
            <a:b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b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html { </a:t>
            </a:r>
            <a:r>
              <a:rPr kumimoji="0" lang="nl-NL" altLang="nl-NL" sz="18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background-</a:t>
            </a:r>
            <a:r>
              <a:rPr kumimoji="0" lang="nl-NL" altLang="nl-NL" sz="18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nl-NL" altLang="nl-NL" sz="1800" dirty="0">
                <a:solidFill>
                  <a:srgbClr val="A8A8A8"/>
                </a:solidFill>
              </a:rPr>
              <a:t>#900d1c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kumimoji="0" lang="nl-NL" altLang="nl-NL" sz="18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font-</a:t>
            </a:r>
            <a:r>
              <a:rPr kumimoji="0" lang="nl-NL" altLang="nl-NL" sz="18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size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16</a:t>
            </a:r>
            <a:r>
              <a:rPr kumimoji="0" lang="nl-NL" altLang="nl-NL" sz="18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px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;}</a:t>
            </a:r>
            <a:b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b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body { </a:t>
            </a:r>
            <a:r>
              <a:rPr kumimoji="0" lang="nl-NL" altLang="nl-NL" sz="18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800</a:t>
            </a:r>
            <a:r>
              <a:rPr kumimoji="0" lang="nl-NL" altLang="nl-NL" sz="18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px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kumimoji="0" lang="nl-NL" altLang="nl-NL" sz="18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kumimoji="0" lang="nl-NL" altLang="nl-NL" sz="18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px auto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kumimoji="0" lang="nl-NL" altLang="nl-NL" sz="18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background-</a:t>
            </a:r>
            <a:r>
              <a:rPr kumimoji="0" lang="nl-NL" altLang="nl-NL" sz="18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#ffeb3b;</a:t>
            </a:r>
            <a:b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kumimoji="0" lang="nl-NL" altLang="nl-NL" sz="18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kumimoji="0" lang="nl-NL" altLang="nl-NL" sz="18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px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</a:t>
            </a:r>
            <a:endParaRPr lang="nl-NL" altLang="nl-NL" sz="1800" dirty="0">
              <a:solidFill>
                <a:srgbClr val="A8A8A8"/>
              </a:solidFill>
            </a:endParaRPr>
          </a:p>
          <a:p>
            <a:pPr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kumimoji="0" lang="nl-NL" altLang="nl-NL" sz="18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font-family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8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nl-NL" altLang="nl-NL" sz="18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Helvetica</a:t>
            </a:r>
            <a:r>
              <a:rPr kumimoji="0" lang="nl-NL" altLang="nl-NL" sz="18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nl-NL" altLang="nl-NL" sz="18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nl-NL" altLang="nl-NL" sz="18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Arial</a:t>
            </a:r>
            <a:r>
              <a:rPr kumimoji="0" lang="nl-NL" altLang="nl-NL" sz="18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nl-NL" altLang="nl-NL" sz="18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sans-</a:t>
            </a:r>
            <a:r>
              <a:rPr kumimoji="0" lang="nl-NL" altLang="nl-NL" sz="18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serif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 }</a:t>
            </a:r>
            <a:b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b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h1 { </a:t>
            </a:r>
            <a:r>
              <a:rPr kumimoji="0" lang="nl-NL" altLang="nl-NL" sz="18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font-</a:t>
            </a:r>
            <a:r>
              <a:rPr kumimoji="0" lang="nl-NL" altLang="nl-NL" sz="18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size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1.5</a:t>
            </a:r>
            <a:r>
              <a:rPr kumimoji="0" lang="nl-NL" altLang="nl-NL" sz="18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em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nl-NL" altLang="nl-NL" sz="1800" dirty="0">
                <a:solidFill>
                  <a:srgbClr val="A8A8A8"/>
                </a:solidFill>
              </a:rPr>
              <a:t> </a:t>
            </a:r>
          </a:p>
          <a:p>
            <a:pPr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nl-NL" altLang="nl-NL" sz="1800" b="1" dirty="0">
                <a:solidFill>
                  <a:srgbClr val="A8A8A8"/>
                </a:solidFill>
              </a:rPr>
              <a:t>  </a:t>
            </a:r>
            <a:r>
              <a:rPr lang="nl-NL" altLang="nl-NL" sz="1800" b="1" dirty="0">
                <a:solidFill>
                  <a:srgbClr val="0000FF"/>
                </a:solidFill>
              </a:rPr>
              <a:t>border-</a:t>
            </a:r>
            <a:r>
              <a:rPr lang="nl-NL" altLang="nl-NL" sz="1800" b="1" dirty="0" err="1">
                <a:solidFill>
                  <a:srgbClr val="0000FF"/>
                </a:solidFill>
              </a:rPr>
              <a:t>bottom</a:t>
            </a:r>
            <a:r>
              <a:rPr lang="nl-NL" altLang="nl-NL" sz="1800" dirty="0">
                <a:solidFill>
                  <a:srgbClr val="A8A8A8"/>
                </a:solidFill>
              </a:rPr>
              <a:t>: </a:t>
            </a:r>
            <a:r>
              <a:rPr lang="nl-NL" altLang="nl-NL" sz="1800" b="1" dirty="0">
                <a:solidFill>
                  <a:srgbClr val="008000"/>
                </a:solidFill>
              </a:rPr>
              <a:t>medium </a:t>
            </a:r>
            <a:r>
              <a:rPr lang="nl-NL" altLang="nl-NL" sz="1800" b="1" dirty="0" err="1">
                <a:solidFill>
                  <a:srgbClr val="008000"/>
                </a:solidFill>
              </a:rPr>
              <a:t>solid</a:t>
            </a:r>
            <a:r>
              <a:rPr lang="nl-NL" altLang="nl-NL" sz="1800" b="1" dirty="0">
                <a:solidFill>
                  <a:srgbClr val="008000"/>
                </a:solidFill>
              </a:rPr>
              <a:t> black</a:t>
            </a:r>
            <a:r>
              <a:rPr lang="nl-NL" altLang="nl-NL" sz="1800" dirty="0">
                <a:solidFill>
                  <a:srgbClr val="A8A8A8"/>
                </a:solidFill>
              </a:rPr>
              <a:t>;</a:t>
            </a:r>
            <a:br>
              <a:rPr lang="nl-NL" altLang="nl-NL" sz="1800" dirty="0">
                <a:solidFill>
                  <a:srgbClr val="A8A8A8"/>
                </a:solidFill>
              </a:rPr>
            </a:br>
            <a:r>
              <a:rPr lang="nl-NL" altLang="nl-NL" sz="1800" dirty="0">
                <a:solidFill>
                  <a:srgbClr val="A8A8A8"/>
                </a:solidFill>
              </a:rPr>
              <a:t>  </a:t>
            </a:r>
            <a:r>
              <a:rPr lang="nl-NL" altLang="nl-NL" sz="1800" b="1" dirty="0" err="1">
                <a:solidFill>
                  <a:srgbClr val="0000FF"/>
                </a:solidFill>
              </a:rPr>
              <a:t>margin-bottom</a:t>
            </a:r>
            <a:r>
              <a:rPr lang="nl-NL" altLang="nl-NL" sz="1800" dirty="0">
                <a:solidFill>
                  <a:srgbClr val="A8A8A8"/>
                </a:solidFill>
              </a:rPr>
              <a:t>: </a:t>
            </a:r>
            <a:r>
              <a:rPr lang="nl-NL" altLang="nl-NL" sz="1800" dirty="0">
                <a:solidFill>
                  <a:srgbClr val="0000FF"/>
                </a:solidFill>
              </a:rPr>
              <a:t>1</a:t>
            </a:r>
            <a:r>
              <a:rPr lang="nl-NL" altLang="nl-NL" sz="1800" b="1" dirty="0">
                <a:solidFill>
                  <a:srgbClr val="008000"/>
                </a:solidFill>
              </a:rPr>
              <a:t>em</a:t>
            </a:r>
            <a:r>
              <a:rPr lang="nl-NL" altLang="nl-NL" sz="1800" dirty="0">
                <a:solidFill>
                  <a:srgbClr val="A8A8A8"/>
                </a:solidFill>
              </a:rPr>
              <a:t>; 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h1, h2, h3, p { </a:t>
            </a:r>
            <a:r>
              <a:rPr kumimoji="0" lang="nl-NL" altLang="nl-NL" sz="18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kumimoji="0" lang="nl-NL" altLang="nl-NL" sz="18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-top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kumimoji="0" lang="nl-NL" altLang="nl-NL" sz="18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em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 }</a:t>
            </a:r>
            <a:b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lang="nl-NL" altLang="nl-NL" sz="1800" dirty="0">
                <a:solidFill>
                  <a:srgbClr val="A8A8A8"/>
                </a:solidFill>
              </a:rPr>
              <a:t>h2 { </a:t>
            </a:r>
            <a:r>
              <a:rPr lang="nl-NL" altLang="nl-NL" sz="1800" b="1" dirty="0">
                <a:solidFill>
                  <a:srgbClr val="0000FF"/>
                </a:solidFill>
              </a:rPr>
              <a:t>font-</a:t>
            </a:r>
            <a:r>
              <a:rPr lang="nl-NL" altLang="nl-NL" sz="1800" b="1" dirty="0" err="1">
                <a:solidFill>
                  <a:srgbClr val="0000FF"/>
                </a:solidFill>
              </a:rPr>
              <a:t>size</a:t>
            </a:r>
            <a:r>
              <a:rPr lang="nl-NL" altLang="nl-NL" sz="1800" dirty="0">
                <a:solidFill>
                  <a:srgbClr val="A8A8A8"/>
                </a:solidFill>
              </a:rPr>
              <a:t>: </a:t>
            </a:r>
            <a:r>
              <a:rPr lang="nl-NL" altLang="nl-NL" sz="1800" dirty="0">
                <a:solidFill>
                  <a:srgbClr val="0000FF"/>
                </a:solidFill>
              </a:rPr>
              <a:t>1.4</a:t>
            </a:r>
            <a:r>
              <a:rPr lang="nl-NL" altLang="nl-NL" sz="1800" b="1" dirty="0">
                <a:solidFill>
                  <a:srgbClr val="008000"/>
                </a:solidFill>
              </a:rPr>
              <a:t>em</a:t>
            </a:r>
            <a:r>
              <a:rPr lang="nl-NL" altLang="nl-NL" sz="1800" dirty="0">
                <a:solidFill>
                  <a:srgbClr val="A8A8A8"/>
                </a:solidFill>
              </a:rPr>
              <a:t>;</a:t>
            </a:r>
            <a:br>
              <a:rPr lang="nl-NL" altLang="nl-NL" sz="1800" dirty="0">
                <a:solidFill>
                  <a:srgbClr val="A8A8A8"/>
                </a:solidFill>
              </a:rPr>
            </a:br>
            <a:r>
              <a:rPr lang="nl-NL" altLang="nl-NL" sz="1800" dirty="0">
                <a:solidFill>
                  <a:srgbClr val="A8A8A8"/>
                </a:solidFill>
              </a:rPr>
              <a:t>  </a:t>
            </a:r>
            <a:r>
              <a:rPr lang="nl-NL" altLang="nl-NL" sz="1800" b="1" dirty="0" err="1">
                <a:solidFill>
                  <a:srgbClr val="0000FF"/>
                </a:solidFill>
              </a:rPr>
              <a:t>margin</a:t>
            </a:r>
            <a:r>
              <a:rPr lang="nl-NL" altLang="nl-NL" sz="1800" b="1" dirty="0">
                <a:solidFill>
                  <a:srgbClr val="0000FF"/>
                </a:solidFill>
              </a:rPr>
              <a:t>-top</a:t>
            </a:r>
            <a:r>
              <a:rPr lang="nl-NL" altLang="nl-NL" sz="1800" dirty="0">
                <a:solidFill>
                  <a:srgbClr val="A8A8A8"/>
                </a:solidFill>
              </a:rPr>
              <a:t>: </a:t>
            </a:r>
            <a:r>
              <a:rPr lang="nl-NL" altLang="nl-NL" sz="1800" dirty="0">
                <a:solidFill>
                  <a:srgbClr val="0000FF"/>
                </a:solidFill>
              </a:rPr>
              <a:t>1</a:t>
            </a:r>
            <a:r>
              <a:rPr lang="nl-NL" altLang="nl-NL" sz="1800" b="1" dirty="0">
                <a:solidFill>
                  <a:srgbClr val="008000"/>
                </a:solidFill>
              </a:rPr>
              <a:t>em</a:t>
            </a:r>
            <a:r>
              <a:rPr lang="nl-NL" altLang="nl-NL" sz="1800" dirty="0">
                <a:solidFill>
                  <a:srgbClr val="A8A8A8"/>
                </a:solidFill>
              </a:rPr>
              <a:t>; }</a:t>
            </a:r>
            <a:endParaRPr lang="nl-NL" altLang="nl-NL" sz="40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06072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Classes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nl-NL" dirty="0"/>
              <a:t>class </a:t>
            </a:r>
            <a:r>
              <a:rPr lang="nl-NL" dirty="0" err="1"/>
              <a:t>selector</a:t>
            </a:r>
            <a:r>
              <a:rPr lang="nl-NL" dirty="0"/>
              <a:t>, class attribuut</a:t>
            </a:r>
          </a:p>
          <a:p>
            <a:pPr lvl="1"/>
            <a:r>
              <a:rPr lang="nl-NL" dirty="0"/>
              <a:t>.bijzonder { .. }   &lt;..  class="bijzonder"&gt;</a:t>
            </a:r>
          </a:p>
        </p:txBody>
      </p:sp>
      <p:pic>
        <p:nvPicPr>
          <p:cNvPr id="13" name="Tijdelijke aanduiding voor afbeelding 12"/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tretch>
            <a:fillRect/>
          </a:stretch>
        </p:blipFill>
        <p:spPr>
          <a:xfrm>
            <a:off x="5112223" y="1087473"/>
            <a:ext cx="3780952" cy="4542857"/>
          </a:xfrm>
          <a:prstGeom prst="rect">
            <a:avLst/>
          </a:prstGeom>
        </p:spPr>
      </p:pic>
      <p:sp>
        <p:nvSpPr>
          <p:cNvPr id="11" name="Rectangle 2"/>
          <p:cNvSpPr>
            <a:spLocks noGrp="1" noChangeArrowheads="1"/>
          </p:cNvSpPr>
          <p:nvPr>
            <p:ph type="body" sz="quarter" idx="10"/>
          </p:nvPr>
        </p:nvSpPr>
        <p:spPr bwMode="auto">
          <a:xfrm>
            <a:off x="268289" y="1087473"/>
            <a:ext cx="4616970" cy="286232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.samenvatting { </a:t>
            </a:r>
            <a:r>
              <a:rPr kumimoji="0" lang="nl-NL" altLang="nl-NL" sz="18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font-</a:t>
            </a:r>
            <a:r>
              <a:rPr kumimoji="0" lang="nl-NL" altLang="nl-NL" sz="18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8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italic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nl-NL" altLang="nl-NL" sz="18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font-</a:t>
            </a:r>
            <a:r>
              <a:rPr kumimoji="0" lang="nl-NL" altLang="nl-NL" sz="18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weight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8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bold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 }</a:t>
            </a:r>
            <a:b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b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div { </a:t>
            </a:r>
            <a:r>
              <a:rPr kumimoji="0" lang="nl-NL" altLang="nl-NL" sz="18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background-</a:t>
            </a:r>
            <a:r>
              <a:rPr kumimoji="0" lang="nl-NL" altLang="nl-NL" sz="18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nl-NL" altLang="nl-NL" sz="1800" b="1" dirty="0">
                <a:solidFill>
                  <a:srgbClr val="008000"/>
                </a:solidFill>
              </a:rPr>
              <a:t>#ffc107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nl-NL" altLang="nl-NL" sz="18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kumimoji="0" lang="nl-NL" altLang="nl-NL" sz="18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em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nl-NL" altLang="nl-NL" sz="18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0.2</a:t>
            </a:r>
            <a:r>
              <a:rPr kumimoji="0" lang="nl-NL" altLang="nl-NL" sz="18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em 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 }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.smal { </a:t>
            </a:r>
            <a:r>
              <a:rPr kumimoji="0" lang="nl-NL" altLang="nl-NL" sz="18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30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%; }</a:t>
            </a:r>
            <a:b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.breed { </a:t>
            </a:r>
            <a:r>
              <a:rPr kumimoji="0" lang="nl-NL" altLang="nl-NL" sz="18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80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%; }</a:t>
            </a:r>
            <a:b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.rand { </a:t>
            </a:r>
            <a:r>
              <a:rPr kumimoji="0" lang="nl-NL" altLang="nl-NL" sz="18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border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kumimoji="0" lang="nl-NL" altLang="nl-NL" sz="18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px </a:t>
            </a:r>
            <a:r>
              <a:rPr kumimoji="0" lang="nl-NL" altLang="nl-NL" sz="18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solid</a:t>
            </a:r>
            <a:r>
              <a:rPr kumimoji="0" lang="nl-NL" altLang="nl-NL" sz="18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black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 }</a:t>
            </a:r>
            <a:endParaRPr kumimoji="0" lang="nl-NL" altLang="nl-NL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Rectangle 3"/>
          <p:cNvSpPr>
            <a:spLocks noGrp="1" noChangeArrowheads="1"/>
          </p:cNvSpPr>
          <p:nvPr>
            <p:ph type="body" sz="quarter" idx="13"/>
          </p:nvPr>
        </p:nvSpPr>
        <p:spPr bwMode="auto">
          <a:xfrm>
            <a:off x="250825" y="4201064"/>
            <a:ext cx="4616970" cy="1932333"/>
          </a:xfrm>
          <a:prstGeom prst="rect">
            <a:avLst/>
          </a:prstGeom>
          <a:solidFill>
            <a:srgbClr val="F2F2F2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&lt;p </a:t>
            </a:r>
            <a: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class=</a:t>
            </a:r>
            <a: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"samenvatting"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kumimoji="0" lang="nl-NL" altLang="nl-NL" b="0" i="0" u="none" strike="noStrike" cap="none" normalizeH="0" baseline="0" dirty="0" err="1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nl-NL" altLang="nl-NL" b="0" i="0" u="none" strike="noStrike" cap="none" normalizeH="0" baseline="0" dirty="0" err="1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moon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has   	</a:t>
            </a:r>
            <a:r>
              <a:rPr kumimoji="0" lang="nl-NL" altLang="nl-NL" b="0" i="0" u="none" strike="noStrike" cap="none" normalizeH="0" baseline="0" dirty="0" err="1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only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... 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&lt;/p&gt;</a:t>
            </a:r>
            <a:b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&lt;p&gt;</a:t>
            </a:r>
            <a:r>
              <a:rPr kumimoji="0" lang="nl-NL" altLang="nl-NL" b="0" i="0" u="none" strike="noStrike" cap="none" normalizeH="0" baseline="0" dirty="0" err="1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When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nl-NL" altLang="nl-NL" b="0" i="0" u="none" strike="noStrike" cap="none" normalizeH="0" baseline="0" dirty="0" err="1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the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nl-NL" altLang="nl-NL" b="0" i="0" u="none" strike="noStrike" cap="none" normalizeH="0" baseline="0" dirty="0" err="1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sonic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shower...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nl-NL" altLang="nl-NL" b="0" i="0" u="none" strike="noStrike" cap="none" normalizeH="0" baseline="0" dirty="0" err="1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kumimoji="0" lang="nl-NL" altLang="nl-NL" b="0" i="0" u="none" strike="noStrike" cap="none" normalizeH="0" baseline="0" dirty="0" err="1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&gt;&lt;/p&gt;</a:t>
            </a:r>
            <a:b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&lt;div&gt;&lt;/div&gt;</a:t>
            </a:r>
            <a:b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&lt;div </a:t>
            </a:r>
            <a: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class=</a:t>
            </a:r>
            <a: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"smal"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&gt;&lt;/div&gt;</a:t>
            </a:r>
            <a:b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&lt;div </a:t>
            </a:r>
            <a: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class=</a:t>
            </a:r>
            <a: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"breed"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&gt;&lt;/div&gt;</a:t>
            </a:r>
            <a:b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&lt;div </a:t>
            </a:r>
            <a: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class=</a:t>
            </a:r>
            <a: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"breed rand"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&gt;&lt;/div&gt;</a:t>
            </a:r>
            <a:endParaRPr kumimoji="0" lang="nl-NL" altLang="nl-NL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26909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Pseudo Classes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1"/>
            <a:r>
              <a:rPr lang="nl-NL" dirty="0"/>
              <a:t>:link  :</a:t>
            </a:r>
            <a:r>
              <a:rPr lang="nl-NL" dirty="0" err="1"/>
              <a:t>hover</a:t>
            </a:r>
            <a:r>
              <a:rPr lang="nl-NL" dirty="0"/>
              <a:t>  :</a:t>
            </a:r>
            <a:r>
              <a:rPr lang="nl-NL" dirty="0" err="1"/>
              <a:t>active</a:t>
            </a:r>
            <a:r>
              <a:rPr lang="nl-NL" dirty="0"/>
              <a:t>  :focus  :</a:t>
            </a:r>
            <a:r>
              <a:rPr lang="nl-NL" dirty="0" err="1"/>
              <a:t>visited</a:t>
            </a:r>
            <a:r>
              <a:rPr lang="nl-NL" dirty="0"/>
              <a:t>       :first-of-type  :first-</a:t>
            </a:r>
            <a:r>
              <a:rPr lang="nl-NL" dirty="0" err="1"/>
              <a:t>child</a:t>
            </a:r>
            <a:r>
              <a:rPr lang="nl-NL" dirty="0"/>
              <a:t>  :</a:t>
            </a:r>
            <a:r>
              <a:rPr lang="nl-NL" dirty="0" err="1"/>
              <a:t>nth-child</a:t>
            </a:r>
            <a:r>
              <a:rPr lang="nl-NL" dirty="0"/>
              <a:t>(#)  :</a:t>
            </a:r>
            <a:r>
              <a:rPr lang="nl-NL" dirty="0" err="1"/>
              <a:t>nth</a:t>
            </a:r>
            <a:r>
              <a:rPr lang="nl-NL" dirty="0"/>
              <a:t>-last-of-type(#)</a:t>
            </a:r>
          </a:p>
        </p:txBody>
      </p:sp>
      <p:pic>
        <p:nvPicPr>
          <p:cNvPr id="8" name="Tijdelijke aanduiding voor afbeelding 7"/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tretch>
            <a:fillRect/>
          </a:stretch>
        </p:blipFill>
        <p:spPr>
          <a:xfrm>
            <a:off x="4504284" y="1048047"/>
            <a:ext cx="4371429" cy="4761905"/>
          </a:xfrm>
          <a:prstGeom prst="rect">
            <a:avLst/>
          </a:prstGeom>
        </p:spPr>
      </p:pic>
      <p:sp>
        <p:nvSpPr>
          <p:cNvPr id="9" name="Rectangle 1"/>
          <p:cNvSpPr>
            <a:spLocks noGrp="1" noChangeArrowheads="1"/>
          </p:cNvSpPr>
          <p:nvPr>
            <p:ph type="body" sz="quarter" idx="10"/>
          </p:nvPr>
        </p:nvSpPr>
        <p:spPr bwMode="auto">
          <a:xfrm>
            <a:off x="268289" y="1050927"/>
            <a:ext cx="3760248" cy="414217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p:first-of-type {</a:t>
            </a:r>
            <a:b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kumimoji="0" lang="nl-NL" altLang="nl-NL" sz="18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8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blue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nl-NL" altLang="nl-NL" sz="1800" b="1" dirty="0">
                <a:solidFill>
                  <a:srgbClr val="0000FF"/>
                </a:solidFill>
              </a:rPr>
              <a:t>  background-</a:t>
            </a:r>
            <a:r>
              <a:rPr lang="nl-NL" altLang="nl-NL" sz="1800" b="1" dirty="0" err="1">
                <a:solidFill>
                  <a:srgbClr val="0000FF"/>
                </a:solidFill>
              </a:rPr>
              <a:t>color</a:t>
            </a:r>
            <a:r>
              <a:rPr lang="nl-NL" altLang="nl-NL" sz="1800" dirty="0">
                <a:solidFill>
                  <a:srgbClr val="A8A8A8"/>
                </a:solidFill>
              </a:rPr>
              <a:t>: </a:t>
            </a:r>
            <a:br>
              <a:rPr lang="nl-NL" altLang="nl-NL" sz="1800" dirty="0">
                <a:solidFill>
                  <a:srgbClr val="A8A8A8"/>
                </a:solidFill>
              </a:rPr>
            </a:br>
            <a:r>
              <a:rPr lang="nl-NL" altLang="nl-NL" sz="1800" dirty="0">
                <a:solidFill>
                  <a:srgbClr val="A8A8A8"/>
                </a:solidFill>
              </a:rPr>
              <a:t>       </a:t>
            </a:r>
            <a:r>
              <a:rPr lang="nl-NL" altLang="nl-NL" sz="1800" dirty="0" err="1">
                <a:solidFill>
                  <a:srgbClr val="A8A8A8"/>
                </a:solidFill>
              </a:rPr>
              <a:t>rgba</a:t>
            </a:r>
            <a:r>
              <a:rPr lang="nl-NL" altLang="nl-NL" sz="1800" dirty="0">
                <a:solidFill>
                  <a:srgbClr val="A8A8A8"/>
                </a:solidFill>
              </a:rPr>
              <a:t>(</a:t>
            </a:r>
            <a:r>
              <a:rPr lang="nl-NL" altLang="nl-NL" sz="1800" dirty="0">
                <a:solidFill>
                  <a:srgbClr val="0000FF"/>
                </a:solidFill>
              </a:rPr>
              <a:t>255</a:t>
            </a:r>
            <a:r>
              <a:rPr lang="nl-NL" altLang="nl-NL" sz="1800" dirty="0">
                <a:solidFill>
                  <a:srgbClr val="A8A8A8"/>
                </a:solidFill>
              </a:rPr>
              <a:t>,</a:t>
            </a:r>
            <a:r>
              <a:rPr lang="nl-NL" altLang="nl-NL" sz="1800" dirty="0">
                <a:solidFill>
                  <a:srgbClr val="0000FF"/>
                </a:solidFill>
              </a:rPr>
              <a:t>127</a:t>
            </a:r>
            <a:r>
              <a:rPr lang="nl-NL" altLang="nl-NL" sz="1800" dirty="0">
                <a:solidFill>
                  <a:srgbClr val="A8A8A8"/>
                </a:solidFill>
              </a:rPr>
              <a:t>,</a:t>
            </a:r>
            <a:r>
              <a:rPr lang="nl-NL" altLang="nl-NL" sz="1800" dirty="0">
                <a:solidFill>
                  <a:srgbClr val="0000FF"/>
                </a:solidFill>
              </a:rPr>
              <a:t>80</a:t>
            </a:r>
            <a:r>
              <a:rPr lang="nl-NL" altLang="nl-NL" sz="1800" dirty="0">
                <a:solidFill>
                  <a:srgbClr val="A8A8A8"/>
                </a:solidFill>
              </a:rPr>
              <a:t>,</a:t>
            </a:r>
            <a:r>
              <a:rPr lang="nl-NL" altLang="nl-NL" sz="1800" dirty="0">
                <a:solidFill>
                  <a:srgbClr val="0000FF"/>
                </a:solidFill>
              </a:rPr>
              <a:t>0.1</a:t>
            </a:r>
            <a:r>
              <a:rPr lang="nl-NL" altLang="nl-NL" sz="1800" dirty="0">
                <a:solidFill>
                  <a:srgbClr val="A8A8A8"/>
                </a:solidFill>
              </a:rPr>
              <a:t>);</a:t>
            </a:r>
            <a:br>
              <a:rPr lang="nl-NL" altLang="nl-NL" sz="1800" dirty="0">
                <a:solidFill>
                  <a:srgbClr val="A8A8A8"/>
                </a:solidFill>
              </a:rPr>
            </a:br>
            <a:r>
              <a:rPr lang="nl-NL" altLang="nl-NL" sz="1800" dirty="0">
                <a:solidFill>
                  <a:srgbClr val="A8A8A8"/>
                </a:solidFill>
              </a:rPr>
              <a:t>  </a:t>
            </a:r>
            <a:r>
              <a:rPr lang="nl-NL" altLang="nl-NL" sz="1800" b="1" dirty="0">
                <a:solidFill>
                  <a:srgbClr val="0000FF"/>
                </a:solidFill>
              </a:rPr>
              <a:t>padding</a:t>
            </a:r>
            <a:r>
              <a:rPr lang="nl-NL" altLang="nl-NL" sz="1800" dirty="0">
                <a:solidFill>
                  <a:srgbClr val="A8A8A8"/>
                </a:solidFill>
              </a:rPr>
              <a:t>: </a:t>
            </a:r>
            <a:r>
              <a:rPr lang="nl-NL" altLang="nl-NL" sz="1800" dirty="0">
                <a:solidFill>
                  <a:srgbClr val="0000FF"/>
                </a:solidFill>
              </a:rPr>
              <a:t>1</a:t>
            </a:r>
            <a:r>
              <a:rPr lang="nl-NL" altLang="nl-NL" sz="1800" b="1" dirty="0">
                <a:solidFill>
                  <a:srgbClr val="008000"/>
                </a:solidFill>
              </a:rPr>
              <a:t>em</a:t>
            </a:r>
            <a:r>
              <a:rPr lang="nl-NL" altLang="nl-NL" sz="1800" dirty="0">
                <a:solidFill>
                  <a:srgbClr val="A8A8A8"/>
                </a:solidFill>
              </a:rPr>
              <a:t>;</a:t>
            </a:r>
            <a:b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b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a:hover {</a:t>
            </a:r>
            <a:b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kumimoji="0" lang="nl-NL" altLang="nl-NL" sz="18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background-</a:t>
            </a:r>
            <a:r>
              <a:rPr kumimoji="0" lang="nl-NL" altLang="nl-NL" sz="18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8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darkred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kumimoji="0" lang="nl-NL" altLang="nl-NL" sz="18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8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lightyellow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kumimoji="0" lang="nl-NL" altLang="nl-NL" sz="18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font-</a:t>
            </a:r>
            <a:r>
              <a:rPr kumimoji="0" lang="nl-NL" altLang="nl-NL" sz="18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size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8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larger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nl-NL" altLang="nl-NL" sz="1800" b="1" dirty="0">
                <a:solidFill>
                  <a:srgbClr val="0000FF"/>
                </a:solidFill>
              </a:rPr>
              <a:t>  padding</a:t>
            </a:r>
            <a:r>
              <a:rPr lang="nl-NL" altLang="nl-NL" sz="1800" dirty="0">
                <a:solidFill>
                  <a:srgbClr val="A8A8A8"/>
                </a:solidFill>
              </a:rPr>
              <a:t>:</a:t>
            </a:r>
            <a:r>
              <a:rPr lang="nl-NL" altLang="nl-NL" sz="1800" dirty="0">
                <a:solidFill>
                  <a:srgbClr val="0000FF"/>
                </a:solidFill>
              </a:rPr>
              <a:t>0.1</a:t>
            </a:r>
            <a:r>
              <a:rPr lang="nl-NL" altLang="nl-NL" sz="1800" b="1" dirty="0">
                <a:solidFill>
                  <a:srgbClr val="008000"/>
                </a:solidFill>
              </a:rPr>
              <a:t>em </a:t>
            </a:r>
            <a:r>
              <a:rPr lang="nl-NL" altLang="nl-NL" sz="1800" dirty="0">
                <a:solidFill>
                  <a:srgbClr val="0000FF"/>
                </a:solidFill>
              </a:rPr>
              <a:t>0.3</a:t>
            </a:r>
            <a:r>
              <a:rPr lang="nl-NL" altLang="nl-NL" sz="1800" b="1" dirty="0">
                <a:solidFill>
                  <a:srgbClr val="008000"/>
                </a:solidFill>
              </a:rPr>
              <a:t>em</a:t>
            </a:r>
            <a:r>
              <a:rPr lang="nl-NL" altLang="nl-NL" sz="1800" dirty="0">
                <a:solidFill>
                  <a:srgbClr val="A8A8A8"/>
                </a:solidFill>
              </a:rPr>
              <a:t>;</a:t>
            </a:r>
            <a:b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nl-NL" altLang="nl-N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57872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ID en combi </a:t>
            </a:r>
            <a:r>
              <a:rPr lang="nl-NL" dirty="0" err="1"/>
              <a:t>selectoren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>
          <a:xfrm>
            <a:off x="0" y="6202392"/>
            <a:ext cx="9144000" cy="720000"/>
          </a:xfrm>
        </p:spPr>
        <p:txBody>
          <a:bodyPr/>
          <a:lstStyle/>
          <a:p>
            <a:pPr>
              <a:tabLst>
                <a:tab pos="8609013" algn="r"/>
              </a:tabLst>
            </a:pPr>
            <a:r>
              <a:rPr lang="nl-NL" dirty="0" err="1"/>
              <a:t>id</a:t>
            </a:r>
            <a:r>
              <a:rPr lang="nl-NL" dirty="0"/>
              <a:t> </a:t>
            </a:r>
            <a:r>
              <a:rPr lang="nl-NL" dirty="0" err="1"/>
              <a:t>selector</a:t>
            </a:r>
            <a:r>
              <a:rPr lang="nl-NL" dirty="0"/>
              <a:t>  -  </a:t>
            </a:r>
            <a:r>
              <a:rPr lang="nl-NL" dirty="0" err="1"/>
              <a:t>id</a:t>
            </a:r>
            <a:r>
              <a:rPr lang="nl-NL" dirty="0"/>
              <a:t> attribuut (1keer per pagina)	</a:t>
            </a:r>
            <a:r>
              <a:rPr lang="nl-NL" sz="2000" i="0" dirty="0" err="1">
                <a:solidFill>
                  <a:srgbClr val="0070C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id</a:t>
            </a:r>
            <a:r>
              <a:rPr lang="nl-NL" sz="2000" i="0" dirty="0">
                <a:solidFill>
                  <a:srgbClr val="0070C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="logo" </a:t>
            </a:r>
            <a:r>
              <a:rPr lang="nl-NL" sz="2000" i="0" dirty="0" err="1">
                <a:solidFill>
                  <a:srgbClr val="0070C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id</a:t>
            </a:r>
            <a:r>
              <a:rPr lang="nl-NL" sz="2000" i="0" dirty="0">
                <a:solidFill>
                  <a:srgbClr val="0070C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="afrekenen"</a:t>
            </a:r>
            <a:endParaRPr lang="nl-NL" sz="2200" i="0" dirty="0">
              <a:solidFill>
                <a:srgbClr val="0070C0"/>
              </a:solidFill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 lvl="1">
              <a:tabLst>
                <a:tab pos="8609013" algn="r"/>
              </a:tabLst>
            </a:pPr>
            <a:r>
              <a:rPr lang="nl-NL" i="0" dirty="0">
                <a:solidFill>
                  <a:srgbClr val="0070C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#logo      h1 a    .bijzonder strong    </a:t>
            </a:r>
            <a:r>
              <a:rPr lang="nl-NL" i="0" dirty="0" err="1">
                <a:solidFill>
                  <a:srgbClr val="0070C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ol</a:t>
            </a:r>
            <a:r>
              <a:rPr lang="nl-NL" i="0" dirty="0">
                <a:solidFill>
                  <a:srgbClr val="0070C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lang="nl-NL" i="0" dirty="0" err="1">
                <a:solidFill>
                  <a:srgbClr val="0070C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li:first-of-type</a:t>
            </a:r>
            <a:endParaRPr lang="nl-NL" i="0" dirty="0">
              <a:solidFill>
                <a:srgbClr val="0070C0"/>
              </a:solidFill>
              <a:latin typeface="Consolas" panose="020B06090202040302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Rectangle 1"/>
          <p:cNvSpPr>
            <a:spLocks noGrp="1" noChangeArrowheads="1"/>
          </p:cNvSpPr>
          <p:nvPr>
            <p:ph type="body" sz="quarter" idx="13"/>
          </p:nvPr>
        </p:nvSpPr>
        <p:spPr bwMode="auto">
          <a:xfrm>
            <a:off x="4813540" y="1469377"/>
            <a:ext cx="4079634" cy="2376486"/>
          </a:xfrm>
          <a:prstGeom prst="rect">
            <a:avLst/>
          </a:prstGeom>
          <a:solidFill>
            <a:srgbClr val="F2F2F2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NL" altLang="nl-NL" sz="14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&lt;p&gt;</a:t>
            </a:r>
            <a:r>
              <a:rPr kumimoji="0" lang="nl-NL" altLang="nl-NL" sz="1400" b="0" i="0" u="none" strike="noStrike" cap="none" normalizeH="0" baseline="0" dirty="0" err="1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You</a:t>
            </a:r>
            <a:r>
              <a:rPr kumimoji="0" lang="nl-NL" altLang="nl-NL" sz="14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want </a:t>
            </a:r>
            <a:r>
              <a:rPr kumimoji="0" lang="nl-NL" altLang="nl-NL" sz="1400" b="0" i="0" u="none" strike="noStrike" cap="none" normalizeH="0" baseline="0" dirty="0" err="1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to</a:t>
            </a:r>
            <a:r>
              <a:rPr kumimoji="0" lang="nl-NL" altLang="nl-NL" sz="14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nl-NL" altLang="nl-NL" sz="1400" b="0" i="0" u="none" strike="noStrike" cap="none" normalizeH="0" baseline="0" dirty="0" err="1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visit</a:t>
            </a:r>
            <a:r>
              <a:rPr kumimoji="0" lang="nl-NL" altLang="nl-NL" sz="14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kumimoji="0" lang="nl-NL" altLang="nl-NL" sz="14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&lt;/p&gt;</a:t>
            </a:r>
            <a:br>
              <a:rPr kumimoji="0" lang="nl-NL" altLang="nl-NL" sz="14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4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nl-NL" altLang="nl-NL" sz="1400" b="0" i="0" u="none" strike="noStrike" cap="none" normalizeH="0" baseline="0" dirty="0" err="1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ul</a:t>
            </a:r>
            <a:r>
              <a:rPr kumimoji="0" lang="nl-NL" altLang="nl-NL" sz="14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nl-NL" altLang="nl-NL" sz="14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kumimoji="0" lang="nl-NL" altLang="nl-NL" sz="14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nl-NL" altLang="nl-NL" sz="1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"menu"</a:t>
            </a:r>
            <a:r>
              <a:rPr kumimoji="0" lang="nl-NL" altLang="nl-NL" sz="14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&gt;</a:t>
            </a:r>
            <a:br>
              <a:rPr kumimoji="0" lang="nl-NL" altLang="nl-NL" sz="14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4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    &lt;li&gt;&lt;a </a:t>
            </a:r>
            <a:r>
              <a:rPr kumimoji="0" lang="nl-NL" altLang="nl-NL" sz="14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kumimoji="0" lang="nl-NL" altLang="nl-NL" sz="14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nl-NL" altLang="nl-NL" sz="1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"http://www.paris.fr"</a:t>
            </a:r>
            <a:r>
              <a:rPr kumimoji="0" lang="nl-NL" altLang="nl-NL" sz="14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&gt; 	</a:t>
            </a:r>
            <a:r>
              <a:rPr kumimoji="0" lang="nl-NL" altLang="nl-NL" sz="14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Parijs</a:t>
            </a:r>
            <a:r>
              <a:rPr kumimoji="0" lang="nl-NL" altLang="nl-NL" sz="14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&lt;/a&gt;&lt;/li&gt;</a:t>
            </a:r>
            <a:br>
              <a:rPr kumimoji="0" lang="nl-NL" altLang="nl-NL" sz="14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4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    &lt;li&gt;&lt;a </a:t>
            </a:r>
            <a:r>
              <a:rPr kumimoji="0" lang="nl-NL" altLang="nl-NL" sz="14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kumimoji="0" lang="nl-NL" altLang="nl-NL" sz="14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nl-NL" altLang="nl-NL" sz="1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"https://london.net"</a:t>
            </a:r>
            <a:r>
              <a:rPr kumimoji="0" lang="nl-NL" altLang="nl-NL" sz="14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&gt; 	</a:t>
            </a:r>
            <a:r>
              <a:rPr kumimoji="0" lang="nl-NL" altLang="nl-NL" sz="14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London</a:t>
            </a:r>
            <a:r>
              <a:rPr kumimoji="0" lang="nl-NL" altLang="nl-NL" sz="14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&lt;/a&gt;&lt;/li&gt;</a:t>
            </a:r>
            <a:br>
              <a:rPr kumimoji="0" lang="nl-NL" altLang="nl-NL" sz="14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4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    &lt;li&gt;&lt;a </a:t>
            </a:r>
            <a:r>
              <a:rPr kumimoji="0" lang="nl-NL" altLang="nl-NL" sz="14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kumimoji="0" lang="nl-NL" altLang="nl-NL" sz="14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nl-NL" altLang="nl-NL" sz="1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"https://www.berlin.de"</a:t>
            </a:r>
            <a:r>
              <a:rPr kumimoji="0" lang="nl-NL" altLang="nl-NL" sz="14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&gt; 	</a:t>
            </a:r>
            <a:r>
              <a:rPr kumimoji="0" lang="nl-NL" altLang="nl-NL" sz="14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Berlijn</a:t>
            </a:r>
            <a:r>
              <a:rPr kumimoji="0" lang="nl-NL" altLang="nl-NL" sz="14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&lt;/a&gt;&lt;/li&gt;</a:t>
            </a:r>
            <a:br>
              <a:rPr kumimoji="0" lang="nl-NL" altLang="nl-NL" sz="14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4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kumimoji="0" lang="nl-NL" altLang="nl-NL" sz="1400" b="0" i="0" u="none" strike="noStrike" cap="none" normalizeH="0" baseline="0" dirty="0" err="1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ul</a:t>
            </a:r>
            <a:r>
              <a:rPr kumimoji="0" lang="nl-NL" altLang="nl-NL" sz="14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&gt;</a:t>
            </a:r>
            <a:endParaRPr kumimoji="0" lang="nl-NL" altLang="nl-NL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2"/>
          <p:cNvSpPr>
            <a:spLocks noGrp="1" noChangeArrowheads="1"/>
          </p:cNvSpPr>
          <p:nvPr>
            <p:ph type="body" sz="quarter" idx="10"/>
          </p:nvPr>
        </p:nvSpPr>
        <p:spPr bwMode="auto">
          <a:xfrm>
            <a:off x="250826" y="1052514"/>
            <a:ext cx="4286668" cy="5085486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NL" altLang="nl-NL" sz="1600" b="0" i="0" u="none" strike="noStrike" cap="none" normalizeH="0" baseline="0" dirty="0" err="1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ul#menu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list-</a:t>
            </a:r>
            <a:r>
              <a:rPr kumimoji="0" lang="nl-NL" altLang="nl-NL" sz="16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-type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nl-NL" altLang="nl-NL" sz="16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-top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em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nl-NL" altLang="nl-NL" sz="16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text-align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font-family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nl-NL" altLang="nl-NL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Helvetica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nl-NL" altLang="nl-NL" sz="1600" dirty="0">
                <a:solidFill>
                  <a:srgbClr val="A8A8A8"/>
                </a:solidFill>
              </a:rPr>
              <a:t>	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nl-NL" altLang="nl-NL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Arial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sans-</a:t>
            </a:r>
            <a:r>
              <a:rPr kumimoji="0" lang="nl-NL" altLang="nl-NL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serif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 }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#menu li { 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inline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nl-NL" altLang="nl-NL" sz="16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margin-left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em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 }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#menu  a { </a:t>
            </a:r>
            <a:r>
              <a:rPr kumimoji="0" lang="nl-NL" altLang="nl-NL" sz="16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text-decoration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border-top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px </a:t>
            </a:r>
            <a:r>
              <a:rPr kumimoji="0" lang="nl-NL" altLang="nl-NL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solid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#96d1f8;</a:t>
            </a: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background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#65a9d7;</a:t>
            </a: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px 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em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border-radius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8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px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box-</a:t>
            </a:r>
            <a:r>
              <a:rPr kumimoji="0" lang="nl-NL" altLang="nl-NL" sz="16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shadow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600" b="0" i="0" u="none" strike="noStrike" cap="none" normalizeH="0" baseline="0" dirty="0" err="1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rgba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0 1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px 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kumimoji="0" lang="nl-NL" altLang="nl-NL" sz="16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 }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#menu a:hover {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border-top-</a:t>
            </a:r>
            <a:r>
              <a:rPr kumimoji="0" lang="nl-NL" altLang="nl-NL" sz="16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    #28597a;</a:t>
            </a: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background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#28597a;</a:t>
            </a: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kumimoji="0" lang="nl-NL" altLang="nl-NL" sz="16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#ccc; }</a:t>
            </a:r>
            <a:endParaRPr kumimoji="0" lang="nl-NL" altLang="nl-NL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" name="Tijdelijke aanduiding voor afbeelding 9"/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tretch>
            <a:fillRect/>
          </a:stretch>
        </p:blipFill>
        <p:spPr>
          <a:xfrm>
            <a:off x="4045555" y="4631240"/>
            <a:ext cx="4847619" cy="1342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582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Float</a:t>
            </a:r>
            <a:r>
              <a:rPr lang="nl-NL" dirty="0"/>
              <a:t> en </a:t>
            </a:r>
            <a:r>
              <a:rPr lang="nl-NL" dirty="0" err="1"/>
              <a:t>Clear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0"/>
          </p:nvPr>
        </p:nvSpPr>
        <p:spPr>
          <a:xfrm>
            <a:off x="268289" y="1052513"/>
            <a:ext cx="4743658" cy="3117775"/>
          </a:xfrm>
        </p:spPr>
        <p:txBody>
          <a:bodyPr/>
          <a:lstStyle/>
          <a:p>
            <a:r>
              <a:rPr lang="nl-NL" altLang="nl-NL" sz="1600" dirty="0" err="1">
                <a:solidFill>
                  <a:srgbClr val="A8A8A8"/>
                </a:solidFill>
              </a:rPr>
              <a:t>img</a:t>
            </a:r>
            <a:r>
              <a:rPr lang="nl-NL" altLang="nl-NL" sz="1600" dirty="0">
                <a:solidFill>
                  <a:srgbClr val="A8A8A8"/>
                </a:solidFill>
              </a:rPr>
              <a:t> { </a:t>
            </a:r>
            <a:r>
              <a:rPr lang="nl-NL" altLang="nl-NL" sz="1600" b="1" dirty="0" err="1">
                <a:solidFill>
                  <a:srgbClr val="0000FF"/>
                </a:solidFill>
              </a:rPr>
              <a:t>float</a:t>
            </a:r>
            <a:r>
              <a:rPr lang="nl-NL" altLang="nl-NL" sz="1600" dirty="0">
                <a:solidFill>
                  <a:srgbClr val="A8A8A8"/>
                </a:solidFill>
              </a:rPr>
              <a:t>: </a:t>
            </a:r>
            <a:r>
              <a:rPr lang="nl-NL" altLang="nl-NL" sz="1600" b="1" dirty="0" err="1">
                <a:solidFill>
                  <a:srgbClr val="008000"/>
                </a:solidFill>
              </a:rPr>
              <a:t>left</a:t>
            </a:r>
            <a:r>
              <a:rPr lang="nl-NL" altLang="nl-NL" sz="1600" dirty="0">
                <a:solidFill>
                  <a:srgbClr val="A8A8A8"/>
                </a:solidFill>
              </a:rPr>
              <a:t>;</a:t>
            </a:r>
            <a:br>
              <a:rPr lang="nl-NL" altLang="nl-NL" sz="1600" dirty="0">
                <a:solidFill>
                  <a:srgbClr val="A8A8A8"/>
                </a:solidFill>
              </a:rPr>
            </a:br>
            <a:r>
              <a:rPr lang="nl-NL" altLang="nl-NL" sz="1600" dirty="0">
                <a:solidFill>
                  <a:srgbClr val="A8A8A8"/>
                </a:solidFill>
              </a:rPr>
              <a:t>    </a:t>
            </a:r>
            <a:r>
              <a:rPr lang="nl-NL" altLang="nl-NL" sz="1600" b="1" dirty="0" err="1">
                <a:solidFill>
                  <a:srgbClr val="0000FF"/>
                </a:solidFill>
              </a:rPr>
              <a:t>margin</a:t>
            </a:r>
            <a:r>
              <a:rPr lang="nl-NL" altLang="nl-NL" sz="1600" b="1" dirty="0">
                <a:solidFill>
                  <a:srgbClr val="0000FF"/>
                </a:solidFill>
              </a:rPr>
              <a:t>-right</a:t>
            </a:r>
            <a:r>
              <a:rPr lang="nl-NL" altLang="nl-NL" sz="1600" dirty="0">
                <a:solidFill>
                  <a:srgbClr val="A8A8A8"/>
                </a:solidFill>
              </a:rPr>
              <a:t>: </a:t>
            </a:r>
            <a:r>
              <a:rPr lang="nl-NL" altLang="nl-NL" sz="1600" dirty="0">
                <a:solidFill>
                  <a:srgbClr val="0000FF"/>
                </a:solidFill>
              </a:rPr>
              <a:t>1</a:t>
            </a:r>
            <a:r>
              <a:rPr lang="nl-NL" altLang="nl-NL" sz="1600" b="1" dirty="0">
                <a:solidFill>
                  <a:srgbClr val="008000"/>
                </a:solidFill>
              </a:rPr>
              <a:t>em</a:t>
            </a:r>
            <a:r>
              <a:rPr lang="nl-NL" altLang="nl-NL" sz="1600" dirty="0">
                <a:solidFill>
                  <a:srgbClr val="A8A8A8"/>
                </a:solidFill>
              </a:rPr>
              <a:t>; }</a:t>
            </a:r>
          </a:p>
          <a:p>
            <a:pPr>
              <a:spcBef>
                <a:spcPts val="1200"/>
              </a:spcBef>
            </a:pPr>
            <a:r>
              <a:rPr lang="nl-NL" altLang="nl-NL" sz="1600" dirty="0">
                <a:solidFill>
                  <a:srgbClr val="A8A8A8"/>
                </a:solidFill>
              </a:rPr>
              <a:t>div { </a:t>
            </a:r>
            <a:r>
              <a:rPr lang="nl-NL" altLang="nl-NL" sz="1600" b="1" dirty="0" err="1">
                <a:solidFill>
                  <a:srgbClr val="0000FF"/>
                </a:solidFill>
              </a:rPr>
              <a:t>clear</a:t>
            </a:r>
            <a:r>
              <a:rPr lang="nl-NL" altLang="nl-NL" sz="1600" dirty="0">
                <a:solidFill>
                  <a:srgbClr val="A8A8A8"/>
                </a:solidFill>
              </a:rPr>
              <a:t>: </a:t>
            </a:r>
            <a:r>
              <a:rPr lang="nl-NL" altLang="nl-NL" sz="1600" b="1" dirty="0" err="1">
                <a:solidFill>
                  <a:srgbClr val="008000"/>
                </a:solidFill>
              </a:rPr>
              <a:t>both</a:t>
            </a:r>
            <a:r>
              <a:rPr lang="nl-NL" altLang="nl-NL" sz="1600" dirty="0">
                <a:solidFill>
                  <a:srgbClr val="A8A8A8"/>
                </a:solidFill>
              </a:rPr>
              <a:t>;</a:t>
            </a:r>
            <a:br>
              <a:rPr lang="nl-NL" altLang="nl-NL" sz="1600" dirty="0">
                <a:solidFill>
                  <a:srgbClr val="A8A8A8"/>
                </a:solidFill>
              </a:rPr>
            </a:br>
            <a:r>
              <a:rPr lang="nl-NL" altLang="nl-NL" sz="1600" dirty="0">
                <a:solidFill>
                  <a:srgbClr val="A8A8A8"/>
                </a:solidFill>
              </a:rPr>
              <a:t>    </a:t>
            </a:r>
            <a:r>
              <a:rPr lang="nl-NL" altLang="nl-NL" sz="1600" b="1" dirty="0" err="1">
                <a:solidFill>
                  <a:srgbClr val="0000FF"/>
                </a:solidFill>
              </a:rPr>
              <a:t>margin</a:t>
            </a:r>
            <a:r>
              <a:rPr lang="nl-NL" altLang="nl-NL" sz="1600" b="1" dirty="0">
                <a:solidFill>
                  <a:srgbClr val="0000FF"/>
                </a:solidFill>
              </a:rPr>
              <a:t>-top</a:t>
            </a:r>
            <a:r>
              <a:rPr lang="nl-NL" altLang="nl-NL" sz="1600" dirty="0">
                <a:solidFill>
                  <a:srgbClr val="A8A8A8"/>
                </a:solidFill>
              </a:rPr>
              <a:t>: </a:t>
            </a:r>
            <a:r>
              <a:rPr lang="nl-NL" altLang="nl-NL" sz="1600" dirty="0">
                <a:solidFill>
                  <a:srgbClr val="0000FF"/>
                </a:solidFill>
              </a:rPr>
              <a:t>1</a:t>
            </a:r>
            <a:r>
              <a:rPr lang="nl-NL" altLang="nl-NL" sz="1600" b="1" dirty="0">
                <a:solidFill>
                  <a:srgbClr val="008000"/>
                </a:solidFill>
              </a:rPr>
              <a:t>em</a:t>
            </a:r>
            <a:r>
              <a:rPr lang="nl-NL" altLang="nl-NL" sz="1600" dirty="0">
                <a:solidFill>
                  <a:srgbClr val="A8A8A8"/>
                </a:solidFill>
              </a:rPr>
              <a:t>;</a:t>
            </a:r>
            <a:br>
              <a:rPr lang="nl-NL" altLang="nl-NL" sz="1600" dirty="0">
                <a:solidFill>
                  <a:srgbClr val="A8A8A8"/>
                </a:solidFill>
              </a:rPr>
            </a:br>
            <a:r>
              <a:rPr lang="nl-NL" altLang="nl-NL" sz="1600" dirty="0">
                <a:solidFill>
                  <a:srgbClr val="A8A8A8"/>
                </a:solidFill>
              </a:rPr>
              <a:t>    </a:t>
            </a:r>
            <a:r>
              <a:rPr lang="nl-NL" altLang="nl-NL" sz="1600" b="1" dirty="0">
                <a:solidFill>
                  <a:srgbClr val="0000FF"/>
                </a:solidFill>
              </a:rPr>
              <a:t>overflow</a:t>
            </a:r>
            <a:r>
              <a:rPr lang="nl-NL" altLang="nl-NL" sz="1600" dirty="0">
                <a:solidFill>
                  <a:srgbClr val="A8A8A8"/>
                </a:solidFill>
              </a:rPr>
              <a:t>: </a:t>
            </a:r>
            <a:r>
              <a:rPr lang="nl-NL" altLang="nl-NL" sz="1600" b="1" dirty="0">
                <a:solidFill>
                  <a:srgbClr val="008000"/>
                </a:solidFill>
              </a:rPr>
              <a:t>auto</a:t>
            </a:r>
            <a:r>
              <a:rPr lang="nl-NL" altLang="nl-NL" sz="1600" dirty="0">
                <a:solidFill>
                  <a:srgbClr val="A8A8A8"/>
                </a:solidFill>
              </a:rPr>
              <a:t>;}</a:t>
            </a:r>
          </a:p>
          <a:p>
            <a:pPr>
              <a:spcBef>
                <a:spcPts val="1200"/>
              </a:spcBef>
            </a:pPr>
            <a:r>
              <a:rPr lang="nl-NL" altLang="nl-NL" sz="1600" dirty="0" err="1">
                <a:solidFill>
                  <a:srgbClr val="A8A8A8"/>
                </a:solidFill>
              </a:rPr>
              <a:t>div.right</a:t>
            </a:r>
            <a:r>
              <a:rPr lang="nl-NL" altLang="nl-NL" sz="1600" dirty="0">
                <a:solidFill>
                  <a:srgbClr val="A8A8A8"/>
                </a:solidFill>
              </a:rPr>
              <a:t> </a:t>
            </a:r>
            <a:r>
              <a:rPr lang="nl-NL" altLang="nl-NL" sz="1600" dirty="0" err="1">
                <a:solidFill>
                  <a:srgbClr val="A8A8A8"/>
                </a:solidFill>
              </a:rPr>
              <a:t>img</a:t>
            </a:r>
            <a:r>
              <a:rPr lang="nl-NL" altLang="nl-NL" sz="1600" dirty="0">
                <a:solidFill>
                  <a:srgbClr val="A8A8A8"/>
                </a:solidFill>
              </a:rPr>
              <a:t> { </a:t>
            </a:r>
            <a:r>
              <a:rPr lang="nl-NL" altLang="nl-NL" sz="1600" b="1" dirty="0" err="1">
                <a:solidFill>
                  <a:srgbClr val="0000FF"/>
                </a:solidFill>
              </a:rPr>
              <a:t>float</a:t>
            </a:r>
            <a:r>
              <a:rPr lang="nl-NL" altLang="nl-NL" sz="1600" dirty="0">
                <a:solidFill>
                  <a:srgbClr val="A8A8A8"/>
                </a:solidFill>
              </a:rPr>
              <a:t>: </a:t>
            </a:r>
            <a:r>
              <a:rPr lang="nl-NL" altLang="nl-NL" sz="1600" b="1" dirty="0">
                <a:solidFill>
                  <a:srgbClr val="008000"/>
                </a:solidFill>
              </a:rPr>
              <a:t>right</a:t>
            </a:r>
            <a:r>
              <a:rPr lang="nl-NL" altLang="nl-NL" sz="1600" dirty="0">
                <a:solidFill>
                  <a:srgbClr val="A8A8A8"/>
                </a:solidFill>
              </a:rPr>
              <a:t>;</a:t>
            </a:r>
            <a:br>
              <a:rPr lang="nl-NL" altLang="nl-NL" sz="1600" dirty="0">
                <a:solidFill>
                  <a:srgbClr val="A8A8A8"/>
                </a:solidFill>
              </a:rPr>
            </a:br>
            <a:r>
              <a:rPr lang="nl-NL" altLang="nl-NL" sz="1600" dirty="0">
                <a:solidFill>
                  <a:srgbClr val="A8A8A8"/>
                </a:solidFill>
              </a:rPr>
              <a:t>    </a:t>
            </a:r>
            <a:r>
              <a:rPr lang="nl-NL" altLang="nl-NL" sz="1600" b="1" dirty="0" err="1">
                <a:solidFill>
                  <a:srgbClr val="0000FF"/>
                </a:solidFill>
              </a:rPr>
              <a:t>margin</a:t>
            </a:r>
            <a:r>
              <a:rPr lang="nl-NL" altLang="nl-NL" sz="1600" b="1" dirty="0">
                <a:solidFill>
                  <a:srgbClr val="0000FF"/>
                </a:solidFill>
              </a:rPr>
              <a:t>-right</a:t>
            </a:r>
            <a:r>
              <a:rPr lang="nl-NL" altLang="nl-NL" sz="1600" dirty="0">
                <a:solidFill>
                  <a:srgbClr val="A8A8A8"/>
                </a:solidFill>
              </a:rPr>
              <a:t>: </a:t>
            </a:r>
            <a:r>
              <a:rPr lang="nl-NL" altLang="nl-NL" sz="1600" dirty="0">
                <a:solidFill>
                  <a:srgbClr val="0000FF"/>
                </a:solidFill>
              </a:rPr>
              <a:t>0</a:t>
            </a:r>
            <a:r>
              <a:rPr lang="nl-NL" altLang="nl-NL" sz="1600" dirty="0">
                <a:solidFill>
                  <a:srgbClr val="A8A8A8"/>
                </a:solidFill>
              </a:rPr>
              <a:t>;</a:t>
            </a:r>
            <a:br>
              <a:rPr lang="nl-NL" altLang="nl-NL" sz="1600" dirty="0">
                <a:solidFill>
                  <a:srgbClr val="A8A8A8"/>
                </a:solidFill>
              </a:rPr>
            </a:br>
            <a:r>
              <a:rPr lang="nl-NL" altLang="nl-NL" sz="1600" dirty="0">
                <a:solidFill>
                  <a:srgbClr val="A8A8A8"/>
                </a:solidFill>
              </a:rPr>
              <a:t>    </a:t>
            </a:r>
            <a:r>
              <a:rPr lang="nl-NL" altLang="nl-NL" sz="1600" b="1" dirty="0" err="1">
                <a:solidFill>
                  <a:srgbClr val="0000FF"/>
                </a:solidFill>
              </a:rPr>
              <a:t>margin-left</a:t>
            </a:r>
            <a:r>
              <a:rPr lang="nl-NL" altLang="nl-NL" sz="1600" dirty="0">
                <a:solidFill>
                  <a:srgbClr val="A8A8A8"/>
                </a:solidFill>
              </a:rPr>
              <a:t>: </a:t>
            </a:r>
            <a:r>
              <a:rPr lang="nl-NL" altLang="nl-NL" sz="1600" dirty="0">
                <a:solidFill>
                  <a:srgbClr val="0000FF"/>
                </a:solidFill>
              </a:rPr>
              <a:t>1</a:t>
            </a:r>
            <a:r>
              <a:rPr lang="nl-NL" altLang="nl-NL" sz="1600" b="1" dirty="0">
                <a:solidFill>
                  <a:srgbClr val="008000"/>
                </a:solidFill>
              </a:rPr>
              <a:t>em</a:t>
            </a:r>
            <a:r>
              <a:rPr lang="nl-NL" altLang="nl-NL" sz="1600" dirty="0">
                <a:solidFill>
                  <a:srgbClr val="A8A8A8"/>
                </a:solidFill>
              </a:rPr>
              <a:t>; }</a:t>
            </a:r>
            <a:br>
              <a:rPr lang="nl-NL" altLang="nl-NL" sz="1600" dirty="0">
                <a:solidFill>
                  <a:srgbClr val="A8A8A8"/>
                </a:solidFill>
              </a:rPr>
            </a:br>
            <a:r>
              <a:rPr lang="nl-NL" altLang="nl-NL" sz="1600" dirty="0">
                <a:solidFill>
                  <a:srgbClr val="A8A8A8"/>
                </a:solidFill>
              </a:rPr>
              <a:t>.</a:t>
            </a:r>
            <a:r>
              <a:rPr lang="nl-NL" altLang="nl-NL" sz="1600" dirty="0" err="1">
                <a:solidFill>
                  <a:srgbClr val="A8A8A8"/>
                </a:solidFill>
              </a:rPr>
              <a:t>clear</a:t>
            </a:r>
            <a:r>
              <a:rPr lang="nl-NL" altLang="nl-NL" sz="1600" dirty="0">
                <a:solidFill>
                  <a:srgbClr val="A8A8A8"/>
                </a:solidFill>
              </a:rPr>
              <a:t> { </a:t>
            </a:r>
            <a:r>
              <a:rPr lang="nl-NL" altLang="nl-NL" sz="1600" b="1" dirty="0" err="1">
                <a:solidFill>
                  <a:srgbClr val="0000FF"/>
                </a:solidFill>
              </a:rPr>
              <a:t>clear</a:t>
            </a:r>
            <a:r>
              <a:rPr lang="nl-NL" altLang="nl-NL" sz="1600" dirty="0">
                <a:solidFill>
                  <a:srgbClr val="A8A8A8"/>
                </a:solidFill>
              </a:rPr>
              <a:t>: </a:t>
            </a:r>
            <a:r>
              <a:rPr lang="nl-NL" altLang="nl-NL" sz="1600" b="1" dirty="0" err="1">
                <a:solidFill>
                  <a:srgbClr val="008000"/>
                </a:solidFill>
              </a:rPr>
              <a:t>both</a:t>
            </a:r>
            <a:r>
              <a:rPr lang="nl-NL" altLang="nl-NL" sz="1600" dirty="0">
                <a:solidFill>
                  <a:srgbClr val="A8A8A8"/>
                </a:solidFill>
              </a:rPr>
              <a:t>; }</a:t>
            </a:r>
            <a:endParaRPr lang="nl-NL" altLang="nl-NL" sz="1600" dirty="0">
              <a:latin typeface="Arial" panose="020B0604020202020204" pitchFamily="34" charset="0"/>
            </a:endParaRPr>
          </a:p>
          <a:p>
            <a:endParaRPr lang="nl-NL" sz="1600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nl-NL" dirty="0"/>
              <a:t>De </a:t>
            </a:r>
            <a:r>
              <a:rPr lang="nl-NL" dirty="0" err="1">
                <a:latin typeface="Intro Bold Caps" panose="02000000000000000000" pitchFamily="50" charset="0"/>
              </a:rPr>
              <a:t>clearfix</a:t>
            </a:r>
            <a:r>
              <a:rPr lang="nl-NL" dirty="0"/>
              <a:t>  (als de </a:t>
            </a:r>
            <a:r>
              <a:rPr lang="nl-NL" dirty="0" err="1"/>
              <a:t>parent</a:t>
            </a:r>
            <a:r>
              <a:rPr lang="nl-NL" dirty="0"/>
              <a:t> zijn </a:t>
            </a:r>
            <a:r>
              <a:rPr lang="nl-NL" dirty="0" err="1"/>
              <a:t>floating</a:t>
            </a:r>
            <a:r>
              <a:rPr lang="nl-NL" dirty="0"/>
              <a:t> </a:t>
            </a:r>
            <a:r>
              <a:rPr lang="nl-NL" dirty="0" err="1"/>
              <a:t>elements</a:t>
            </a:r>
            <a:r>
              <a:rPr lang="nl-NL" dirty="0"/>
              <a:t> niet meer omspant )</a:t>
            </a:r>
          </a:p>
          <a:p>
            <a:pPr lvl="1"/>
            <a:r>
              <a:rPr lang="nl-NL" dirty="0"/>
              <a:t>.</a:t>
            </a:r>
            <a:r>
              <a:rPr lang="nl-NL" dirty="0" err="1"/>
              <a:t>clearfix:after</a:t>
            </a:r>
            <a:r>
              <a:rPr lang="nl-NL" dirty="0"/>
              <a:t> {content:""; </a:t>
            </a:r>
            <a:r>
              <a:rPr lang="nl-NL" dirty="0" err="1"/>
              <a:t>display:table;clear:both</a:t>
            </a:r>
            <a:r>
              <a:rPr lang="nl-NL" dirty="0"/>
              <a:t>}</a:t>
            </a:r>
          </a:p>
        </p:txBody>
      </p:sp>
      <p:pic>
        <p:nvPicPr>
          <p:cNvPr id="8" name="Tijdelijke aanduiding voor afbeelding 7"/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tretch>
            <a:fillRect/>
          </a:stretch>
        </p:blipFill>
        <p:spPr>
          <a:xfrm>
            <a:off x="5112223" y="1212250"/>
            <a:ext cx="3780952" cy="4676190"/>
          </a:xfrm>
          <a:prstGeom prst="rect">
            <a:avLst/>
          </a:prstGeom>
        </p:spPr>
      </p:pic>
      <p:sp>
        <p:nvSpPr>
          <p:cNvPr id="6" name="Tijdelijke aanduiding voor tekst 5"/>
          <p:cNvSpPr>
            <a:spLocks noGrp="1"/>
          </p:cNvSpPr>
          <p:nvPr>
            <p:ph type="body" sz="quarter" idx="13"/>
          </p:nvPr>
        </p:nvSpPr>
        <p:spPr>
          <a:xfrm>
            <a:off x="268289" y="4235566"/>
            <a:ext cx="4743658" cy="1837157"/>
          </a:xfrm>
        </p:spPr>
        <p:txBody>
          <a:bodyPr/>
          <a:lstStyle/>
          <a:p>
            <a:r>
              <a:rPr lang="nl-NL" altLang="nl-NL" sz="1200" dirty="0">
                <a:solidFill>
                  <a:srgbClr val="3D7CC6"/>
                </a:solidFill>
              </a:rPr>
              <a:t>&lt;div&gt;&lt;</a:t>
            </a:r>
            <a:r>
              <a:rPr lang="nl-NL" altLang="nl-NL" sz="1200" dirty="0" err="1">
                <a:solidFill>
                  <a:srgbClr val="3D7CC6"/>
                </a:solidFill>
              </a:rPr>
              <a:t>img</a:t>
            </a:r>
            <a:r>
              <a:rPr lang="nl-NL" altLang="nl-NL" sz="1200" dirty="0">
                <a:solidFill>
                  <a:srgbClr val="3D7CC6"/>
                </a:solidFill>
              </a:rPr>
              <a:t> </a:t>
            </a:r>
            <a:r>
              <a:rPr lang="nl-NL" altLang="nl-NL" sz="1200" b="1" dirty="0" err="1">
                <a:solidFill>
                  <a:srgbClr val="0000FF"/>
                </a:solidFill>
              </a:rPr>
              <a:t>src</a:t>
            </a:r>
            <a:r>
              <a:rPr lang="nl-NL" altLang="nl-NL" sz="1200" b="1" dirty="0">
                <a:solidFill>
                  <a:srgbClr val="0000FF"/>
                </a:solidFill>
              </a:rPr>
              <a:t>=</a:t>
            </a:r>
            <a:r>
              <a:rPr lang="nl-NL" altLang="nl-NL" sz="1200" b="1" dirty="0">
                <a:solidFill>
                  <a:srgbClr val="008000"/>
                </a:solidFill>
              </a:rPr>
              <a:t>"images/Afrika(2).jpg" </a:t>
            </a:r>
            <a:r>
              <a:rPr lang="nl-NL" altLang="nl-NL" sz="1200" dirty="0">
                <a:solidFill>
                  <a:srgbClr val="3D7CC6"/>
                </a:solidFill>
              </a:rPr>
              <a:t>/&gt;</a:t>
            </a:r>
            <a:br>
              <a:rPr lang="nl-NL" altLang="nl-NL" sz="1200" dirty="0">
                <a:solidFill>
                  <a:srgbClr val="3D7CC6"/>
                </a:solidFill>
              </a:rPr>
            </a:br>
            <a:r>
              <a:rPr lang="nl-NL" altLang="nl-NL" sz="1200" dirty="0">
                <a:solidFill>
                  <a:srgbClr val="3D7CC6"/>
                </a:solidFill>
              </a:rPr>
              <a:t>&lt;h3&gt;</a:t>
            </a:r>
            <a:r>
              <a:rPr lang="nl-NL" altLang="nl-NL" sz="1200" dirty="0" err="1">
                <a:solidFill>
                  <a:srgbClr val="A8A8A8"/>
                </a:solidFill>
              </a:rPr>
              <a:t>Marabu</a:t>
            </a:r>
            <a:r>
              <a:rPr lang="nl-NL" altLang="nl-NL" sz="1200" dirty="0">
                <a:solidFill>
                  <a:srgbClr val="3D7CC6"/>
                </a:solidFill>
              </a:rPr>
              <a:t>&lt;/h3&gt;</a:t>
            </a:r>
            <a:br>
              <a:rPr lang="nl-NL" altLang="nl-NL" sz="1200" dirty="0">
                <a:solidFill>
                  <a:srgbClr val="3D7CC6"/>
                </a:solidFill>
              </a:rPr>
            </a:br>
            <a:r>
              <a:rPr lang="nl-NL" altLang="nl-NL" sz="1200" dirty="0">
                <a:solidFill>
                  <a:srgbClr val="3D7CC6"/>
                </a:solidFill>
              </a:rPr>
              <a:t>&lt;p&gt;</a:t>
            </a:r>
            <a:r>
              <a:rPr lang="nl-NL" altLang="nl-NL" sz="1200" dirty="0" err="1">
                <a:solidFill>
                  <a:srgbClr val="A8A8A8"/>
                </a:solidFill>
              </a:rPr>
              <a:t>When</a:t>
            </a:r>
            <a:r>
              <a:rPr lang="nl-NL" altLang="nl-NL" sz="1200" dirty="0">
                <a:solidFill>
                  <a:srgbClr val="A8A8A8"/>
                </a:solidFill>
              </a:rPr>
              <a:t> .. </a:t>
            </a:r>
            <a:r>
              <a:rPr lang="nl-NL" altLang="nl-NL" sz="1200" dirty="0">
                <a:solidFill>
                  <a:srgbClr val="3D7CC6"/>
                </a:solidFill>
              </a:rPr>
              <a:t>&lt;/p&gt; &lt;/div&gt;</a:t>
            </a:r>
            <a:br>
              <a:rPr lang="nl-NL" altLang="nl-NL" sz="1200" dirty="0">
                <a:solidFill>
                  <a:srgbClr val="3D7CC6"/>
                </a:solidFill>
              </a:rPr>
            </a:br>
            <a:r>
              <a:rPr lang="nl-NL" altLang="nl-NL" sz="1200" dirty="0">
                <a:solidFill>
                  <a:srgbClr val="3D7CC6"/>
                </a:solidFill>
              </a:rPr>
              <a:t>&lt;div </a:t>
            </a:r>
            <a:r>
              <a:rPr lang="nl-NL" altLang="nl-NL" sz="1200" b="1" dirty="0">
                <a:solidFill>
                  <a:srgbClr val="0000FF"/>
                </a:solidFill>
              </a:rPr>
              <a:t>class=</a:t>
            </a:r>
            <a:r>
              <a:rPr lang="nl-NL" altLang="nl-NL" sz="1200" b="1" dirty="0">
                <a:solidFill>
                  <a:srgbClr val="008000"/>
                </a:solidFill>
              </a:rPr>
              <a:t>"right"</a:t>
            </a:r>
            <a:r>
              <a:rPr lang="nl-NL" altLang="nl-NL" sz="1200" dirty="0">
                <a:solidFill>
                  <a:srgbClr val="3D7CC6"/>
                </a:solidFill>
              </a:rPr>
              <a:t>&gt;</a:t>
            </a:r>
            <a:br>
              <a:rPr lang="nl-NL" altLang="nl-NL" sz="1200" dirty="0">
                <a:solidFill>
                  <a:srgbClr val="3D7CC6"/>
                </a:solidFill>
              </a:rPr>
            </a:br>
            <a:r>
              <a:rPr lang="nl-NL" altLang="nl-NL" sz="1200" dirty="0">
                <a:solidFill>
                  <a:srgbClr val="3D7CC6"/>
                </a:solidFill>
              </a:rPr>
              <a:t>&lt;</a:t>
            </a:r>
            <a:r>
              <a:rPr lang="nl-NL" altLang="nl-NL" sz="1200" dirty="0" err="1">
                <a:solidFill>
                  <a:srgbClr val="3D7CC6"/>
                </a:solidFill>
              </a:rPr>
              <a:t>img</a:t>
            </a:r>
            <a:r>
              <a:rPr lang="nl-NL" altLang="nl-NL" sz="1200" dirty="0">
                <a:solidFill>
                  <a:srgbClr val="3D7CC6"/>
                </a:solidFill>
              </a:rPr>
              <a:t> </a:t>
            </a:r>
            <a:r>
              <a:rPr lang="nl-NL" altLang="nl-NL" sz="1200" b="1" dirty="0" err="1">
                <a:solidFill>
                  <a:srgbClr val="0000FF"/>
                </a:solidFill>
              </a:rPr>
              <a:t>src</a:t>
            </a:r>
            <a:r>
              <a:rPr lang="nl-NL" altLang="nl-NL" sz="1200" b="1" dirty="0">
                <a:solidFill>
                  <a:srgbClr val="0000FF"/>
                </a:solidFill>
              </a:rPr>
              <a:t>=</a:t>
            </a:r>
            <a:r>
              <a:rPr lang="nl-NL" altLang="nl-NL" sz="1200" b="1" dirty="0">
                <a:solidFill>
                  <a:srgbClr val="008000"/>
                </a:solidFill>
              </a:rPr>
              <a:t>"images/Afrika(4).jpg" </a:t>
            </a:r>
            <a:r>
              <a:rPr lang="nl-NL" altLang="nl-NL" sz="1200" dirty="0">
                <a:solidFill>
                  <a:srgbClr val="3D7CC6"/>
                </a:solidFill>
              </a:rPr>
              <a:t>/&gt;</a:t>
            </a:r>
            <a:br>
              <a:rPr lang="nl-NL" altLang="nl-NL" sz="1200" dirty="0">
                <a:solidFill>
                  <a:srgbClr val="3D7CC6"/>
                </a:solidFill>
              </a:rPr>
            </a:br>
            <a:r>
              <a:rPr lang="nl-NL" altLang="nl-NL" sz="1200" dirty="0">
                <a:solidFill>
                  <a:srgbClr val="3D7CC6"/>
                </a:solidFill>
              </a:rPr>
              <a:t>&lt;h3&gt;</a:t>
            </a:r>
            <a:r>
              <a:rPr lang="nl-NL" altLang="nl-NL" sz="1200" dirty="0">
                <a:solidFill>
                  <a:srgbClr val="A8A8A8"/>
                </a:solidFill>
              </a:rPr>
              <a:t>Aap</a:t>
            </a:r>
            <a:r>
              <a:rPr lang="nl-NL" altLang="nl-NL" sz="1200" dirty="0">
                <a:solidFill>
                  <a:srgbClr val="3D7CC6"/>
                </a:solidFill>
              </a:rPr>
              <a:t>&lt;/h3&gt;</a:t>
            </a:r>
            <a:br>
              <a:rPr lang="nl-NL" altLang="nl-NL" sz="1200" dirty="0">
                <a:solidFill>
                  <a:srgbClr val="3D7CC6"/>
                </a:solidFill>
              </a:rPr>
            </a:br>
            <a:r>
              <a:rPr lang="nl-NL" altLang="nl-NL" sz="1200" dirty="0">
                <a:solidFill>
                  <a:srgbClr val="3D7CC6"/>
                </a:solidFill>
              </a:rPr>
              <a:t>&lt;p&gt;</a:t>
            </a:r>
            <a:r>
              <a:rPr lang="nl-NL" altLang="nl-NL" sz="1200" dirty="0" err="1">
                <a:solidFill>
                  <a:srgbClr val="A8A8A8"/>
                </a:solidFill>
              </a:rPr>
              <a:t>This</a:t>
            </a:r>
            <a:r>
              <a:rPr lang="nl-NL" altLang="nl-NL" sz="1200" dirty="0">
                <a:solidFill>
                  <a:srgbClr val="A8A8A8"/>
                </a:solidFill>
              </a:rPr>
              <a:t> ..</a:t>
            </a:r>
            <a:r>
              <a:rPr lang="nl-NL" altLang="nl-NL" sz="1200" dirty="0">
                <a:solidFill>
                  <a:srgbClr val="3D7CC6"/>
                </a:solidFill>
              </a:rPr>
              <a:t>&lt;/p&gt;</a:t>
            </a:r>
            <a:br>
              <a:rPr lang="nl-NL" altLang="nl-NL" sz="1200" dirty="0">
                <a:solidFill>
                  <a:srgbClr val="3D7CC6"/>
                </a:solidFill>
              </a:rPr>
            </a:br>
            <a:r>
              <a:rPr lang="nl-NL" altLang="nl-NL" sz="1200" dirty="0">
                <a:solidFill>
                  <a:srgbClr val="3D7CC6"/>
                </a:solidFill>
              </a:rPr>
              <a:t>&lt;h3 </a:t>
            </a:r>
            <a:r>
              <a:rPr lang="nl-NL" altLang="nl-NL" sz="1200" b="1" dirty="0">
                <a:solidFill>
                  <a:srgbClr val="0000FF"/>
                </a:solidFill>
              </a:rPr>
              <a:t>class=</a:t>
            </a:r>
            <a:r>
              <a:rPr lang="nl-NL" altLang="nl-NL" sz="1200" b="1" dirty="0">
                <a:solidFill>
                  <a:srgbClr val="008000"/>
                </a:solidFill>
              </a:rPr>
              <a:t>"</a:t>
            </a:r>
            <a:r>
              <a:rPr lang="nl-NL" altLang="nl-NL" sz="1200" b="1" dirty="0" err="1">
                <a:solidFill>
                  <a:srgbClr val="008000"/>
                </a:solidFill>
              </a:rPr>
              <a:t>clear</a:t>
            </a:r>
            <a:r>
              <a:rPr lang="nl-NL" altLang="nl-NL" sz="1200" b="1" dirty="0">
                <a:solidFill>
                  <a:srgbClr val="008000"/>
                </a:solidFill>
              </a:rPr>
              <a:t>"</a:t>
            </a:r>
            <a:r>
              <a:rPr lang="nl-NL" altLang="nl-NL" sz="1200" dirty="0">
                <a:solidFill>
                  <a:srgbClr val="3D7CC6"/>
                </a:solidFill>
              </a:rPr>
              <a:t>&gt;</a:t>
            </a:r>
            <a:r>
              <a:rPr lang="nl-NL" altLang="nl-NL" sz="1200" dirty="0">
                <a:solidFill>
                  <a:srgbClr val="A8A8A8"/>
                </a:solidFill>
              </a:rPr>
              <a:t>Afstanden</a:t>
            </a:r>
            <a:r>
              <a:rPr lang="nl-NL" altLang="nl-NL" sz="1200" dirty="0">
                <a:solidFill>
                  <a:srgbClr val="3D7CC6"/>
                </a:solidFill>
              </a:rPr>
              <a:t>&lt;/h3&gt;</a:t>
            </a:r>
            <a:endParaRPr lang="nl-NL" altLang="nl-NL" sz="28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78855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HTML structuurelementen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>
          <a:xfrm>
            <a:off x="0" y="6437784"/>
            <a:ext cx="9144000" cy="420216"/>
          </a:xfrm>
        </p:spPr>
        <p:txBody>
          <a:bodyPr/>
          <a:lstStyle/>
          <a:p>
            <a:pPr lvl="1" algn="ctr"/>
            <a:r>
              <a:rPr lang="nl-NL" dirty="0"/>
              <a:t>header  </a:t>
            </a:r>
            <a:r>
              <a:rPr lang="nl-NL" dirty="0" err="1"/>
              <a:t>main</a:t>
            </a:r>
            <a:r>
              <a:rPr lang="nl-NL" dirty="0"/>
              <a:t>  </a:t>
            </a:r>
            <a:r>
              <a:rPr lang="nl-NL" dirty="0" err="1"/>
              <a:t>footer</a:t>
            </a:r>
            <a:r>
              <a:rPr lang="nl-NL" dirty="0"/>
              <a:t>  </a:t>
            </a:r>
            <a:r>
              <a:rPr lang="nl-NL" dirty="0" err="1"/>
              <a:t>aside</a:t>
            </a:r>
            <a:r>
              <a:rPr lang="nl-NL" dirty="0"/>
              <a:t>  </a:t>
            </a:r>
            <a:r>
              <a:rPr lang="nl-NL" dirty="0" err="1"/>
              <a:t>nav</a:t>
            </a:r>
            <a:r>
              <a:rPr lang="nl-NL" dirty="0"/>
              <a:t>  </a:t>
            </a:r>
            <a:r>
              <a:rPr lang="nl-NL" dirty="0" err="1"/>
              <a:t>article</a:t>
            </a:r>
            <a:r>
              <a:rPr lang="nl-NL" dirty="0"/>
              <a:t>  </a:t>
            </a:r>
            <a:r>
              <a:rPr lang="nl-NL" dirty="0" err="1"/>
              <a:t>section</a:t>
            </a:r>
            <a:endParaRPr lang="nl-NL" dirty="0"/>
          </a:p>
        </p:txBody>
      </p:sp>
      <p:sp>
        <p:nvSpPr>
          <p:cNvPr id="6" name="Rectangle 1"/>
          <p:cNvSpPr>
            <a:spLocks noGrp="1" noChangeArrowheads="1"/>
          </p:cNvSpPr>
          <p:nvPr>
            <p:ph type="body" sz="quarter" idx="10"/>
          </p:nvPr>
        </p:nvSpPr>
        <p:spPr bwMode="auto">
          <a:xfrm>
            <a:off x="250825" y="1052513"/>
            <a:ext cx="4560864" cy="501675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&lt;body&gt;</a:t>
            </a: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&lt;header&gt;</a:t>
            </a: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    &lt;h1&gt;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Titel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&lt;/h1&gt;</a:t>
            </a: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    &lt;</a:t>
            </a:r>
            <a:r>
              <a:rPr kumimoji="0" lang="nl-NL" altLang="nl-NL" sz="1600" b="0" i="0" u="none" strike="noStrike" cap="none" normalizeH="0" baseline="0" dirty="0" err="1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nav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kumimoji="0" lang="nl-NL" altLang="nl-NL" sz="1600" b="0" i="0" u="none" strike="noStrike" cap="none" normalizeH="0" baseline="0" dirty="0" err="1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ul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&gt;</a:t>
            </a: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        &lt;li&gt;&lt;a </a:t>
            </a:r>
            <a:r>
              <a:rPr kumimoji="0" lang="nl-NL" altLang="nl-NL" sz="16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Optie1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&lt;/a&gt;&lt;/li&gt;</a:t>
            </a: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        &lt;li&gt;&lt;a </a:t>
            </a:r>
            <a:r>
              <a:rPr kumimoji="0" lang="nl-NL" altLang="nl-NL" sz="16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Optie2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&lt;/a&gt;&lt;/li&gt;</a:t>
            </a: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        &lt;li&gt;&lt;a </a:t>
            </a:r>
            <a:r>
              <a:rPr kumimoji="0" lang="nl-NL" altLang="nl-NL" sz="16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Optie3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&lt;/a&gt;&lt;/li&gt;</a:t>
            </a: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    &lt;/</a:t>
            </a:r>
            <a:r>
              <a:rPr kumimoji="0" lang="nl-NL" altLang="nl-NL" sz="1600" b="0" i="0" u="none" strike="noStrike" cap="none" normalizeH="0" baseline="0" dirty="0" err="1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ul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kumimoji="0" lang="nl-NL" altLang="nl-NL" sz="1600" b="0" i="0" u="none" strike="noStrike" cap="none" normalizeH="0" baseline="0" dirty="0" err="1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nav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&gt;</a:t>
            </a: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&lt;/header&gt;</a:t>
            </a: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nl-NL" altLang="nl-NL" sz="1600" b="0" i="0" u="none" strike="noStrike" cap="none" normalizeH="0" baseline="0" dirty="0" err="1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&gt;</a:t>
            </a: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    &lt;h2&gt;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Het verhaal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&lt;/h2&gt;</a:t>
            </a: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    &lt;p&gt;</a:t>
            </a:r>
            <a:r>
              <a:rPr kumimoji="0" lang="nl-NL" altLang="nl-NL" sz="1600" b="0" i="0" u="none" strike="noStrike" cap="none" normalizeH="0" baseline="0" dirty="0" err="1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Messor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...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&lt;/p&gt;</a:t>
            </a: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kumimoji="0" lang="nl-NL" altLang="nl-NL" sz="1600" b="0" i="0" u="none" strike="noStrike" cap="none" normalizeH="0" baseline="0" dirty="0" err="1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&gt;</a:t>
            </a: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nl-NL" altLang="nl-NL" sz="1600" b="0" i="0" u="none" strike="noStrike" cap="none" normalizeH="0" baseline="0" dirty="0" err="1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aside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&gt;</a:t>
            </a: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    &lt;h2&gt;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De </a:t>
            </a:r>
            <a:r>
              <a:rPr kumimoji="0" lang="nl-NL" altLang="nl-NL" sz="1600" b="0" i="0" u="none" strike="noStrike" cap="none" normalizeH="0" baseline="0" dirty="0" err="1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zijbalk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&lt;/h2&gt;</a:t>
            </a: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kumimoji="0" lang="nl-NL" altLang="nl-NL" sz="1600" b="0" i="0" u="none" strike="noStrike" cap="none" normalizeH="0" baseline="0" dirty="0" err="1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aside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&gt;</a:t>
            </a: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nl-NL" altLang="nl-NL" sz="1600" b="0" i="0" u="none" strike="noStrike" cap="none" normalizeH="0" baseline="0" dirty="0" err="1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footer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&gt;</a:t>
            </a: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    &lt;p&gt;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&amp;copy;  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HAN/ICA </a:t>
            </a:r>
            <a:r>
              <a:rPr kumimoji="0" lang="nl-NL" altLang="nl-NL" sz="1600" b="0" i="0" u="none" strike="noStrike" cap="none" normalizeH="0" baseline="0" dirty="0" err="1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WebTech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2017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&lt;/p&gt;</a:t>
            </a: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kumimoji="0" lang="nl-NL" altLang="nl-NL" sz="1600" b="0" i="0" u="none" strike="noStrike" cap="none" normalizeH="0" baseline="0" dirty="0" err="1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footer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&gt;</a:t>
            </a: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&lt;/body&gt;</a:t>
            </a:r>
            <a:endParaRPr kumimoji="0" lang="nl-NL" altLang="nl-NL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37138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CSS lay-out en opmaak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>
          <a:xfrm>
            <a:off x="0" y="6547448"/>
            <a:ext cx="9144000" cy="310551"/>
          </a:xfrm>
        </p:spPr>
        <p:txBody>
          <a:bodyPr/>
          <a:lstStyle/>
          <a:p>
            <a:r>
              <a:rPr lang="nl-NL" dirty="0"/>
              <a:t>Een lay-out met behulp van </a:t>
            </a:r>
            <a:r>
              <a:rPr lang="nl-NL" dirty="0" err="1">
                <a:latin typeface="Intro Bold Caps" panose="02000000000000000000" pitchFamily="50" charset="0"/>
              </a:rPr>
              <a:t>float</a:t>
            </a:r>
            <a:r>
              <a:rPr lang="nl-NL" dirty="0"/>
              <a:t>. Vandaag gebruiken we meestal </a:t>
            </a:r>
            <a:r>
              <a:rPr lang="nl-NL" dirty="0" err="1">
                <a:latin typeface="Intro Bold Caps" panose="02000000000000000000" pitchFamily="50" charset="0"/>
              </a:rPr>
              <a:t>flexbox</a:t>
            </a:r>
            <a:r>
              <a:rPr lang="nl-NL" dirty="0"/>
              <a:t>.</a:t>
            </a:r>
          </a:p>
        </p:txBody>
      </p:sp>
      <p:sp>
        <p:nvSpPr>
          <p:cNvPr id="7" name="Rectangle 1"/>
          <p:cNvSpPr>
            <a:spLocks noGrp="1" noChangeArrowheads="1"/>
          </p:cNvSpPr>
          <p:nvPr>
            <p:ph type="body" sz="quarter" idx="10"/>
          </p:nvPr>
        </p:nvSpPr>
        <p:spPr bwMode="auto">
          <a:xfrm>
            <a:off x="250825" y="1061138"/>
            <a:ext cx="5028541" cy="526297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header { </a:t>
            </a:r>
            <a:r>
              <a:rPr kumimoji="0" lang="nl-NL" altLang="nl-NL" sz="16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text-align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em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background-</a:t>
            </a:r>
            <a:r>
              <a:rPr kumimoji="0" lang="nl-NL" altLang="nl-NL" sz="16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#673ab7;</a:t>
            </a: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border-radius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em </a:t>
            </a:r>
            <a:r>
              <a:rPr kumimoji="0" lang="nl-NL" altLang="nl-NL" sz="1600" b="0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kumimoji="0" lang="nl-NL" altLang="nl-NL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em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0 0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nl-NL" altLang="nl-NL" sz="16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papayawhip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 }</a:t>
            </a: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header h1 { 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 }</a:t>
            </a: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600" b="0" i="0" u="none" strike="noStrike" cap="none" normalizeH="0" baseline="0" dirty="0" err="1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nav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nl-NL" altLang="nl-NL" sz="1600" b="0" i="0" u="none" strike="noStrike" cap="none" normalizeH="0" baseline="0" dirty="0" err="1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ul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{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list-</a:t>
            </a:r>
            <a:r>
              <a:rPr kumimoji="0" lang="nl-NL" altLang="nl-NL" sz="16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-type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;}</a:t>
            </a: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600" b="0" i="0" u="none" strike="noStrike" cap="none" normalizeH="0" baseline="0" dirty="0" err="1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nav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nl-NL" altLang="nl-NL" sz="1600" b="0" i="0" u="none" strike="noStrike" cap="none" normalizeH="0" baseline="0" dirty="0" err="1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ul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li {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inline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nl-NL" altLang="nl-NL" sz="16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0 1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em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;}</a:t>
            </a: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600" b="0" i="0" u="none" strike="noStrike" cap="none" normalizeH="0" baseline="0" dirty="0" err="1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nav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nl-NL" altLang="nl-NL" sz="1600" b="0" i="0" u="none" strike="noStrike" cap="none" normalizeH="0" baseline="0" dirty="0" err="1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ul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li a {</a:t>
            </a:r>
            <a:r>
              <a:rPr kumimoji="0" lang="nl-NL" altLang="nl-NL" sz="16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papayawhip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;}</a:t>
            </a: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600" b="0" i="0" u="none" strike="noStrike" cap="none" normalizeH="0" baseline="0" dirty="0" err="1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aside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kumimoji="0" lang="nl-NL" altLang="nl-NL" sz="16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nl-NL" altLang="nl-NL" sz="16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%; }</a:t>
            </a: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600" b="0" i="0" u="none" strike="noStrike" cap="none" normalizeH="0" baseline="0" dirty="0" err="1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aside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h2 { 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font-family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nl-NL" altLang="nl-NL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Courier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New"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font-</a:t>
            </a:r>
            <a:r>
              <a:rPr kumimoji="0" lang="nl-NL" altLang="nl-NL" sz="16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size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small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 }</a:t>
            </a: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600" b="0" i="0" u="none" strike="noStrike" cap="none" normalizeH="0" baseline="0" dirty="0" err="1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{ </a:t>
            </a:r>
            <a:r>
              <a:rPr kumimoji="0" lang="nl-NL" altLang="nl-NL" sz="16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nl-NL" altLang="nl-NL" sz="16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70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%;</a:t>
            </a: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0 0.5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em 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em 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em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min-</a:t>
            </a:r>
            <a:r>
              <a:rPr kumimoji="0" lang="nl-NL" altLang="nl-NL" sz="16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400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px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 }</a:t>
            </a: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600" b="0" i="0" u="none" strike="noStrike" cap="none" normalizeH="0" baseline="0" dirty="0" err="1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footer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border-top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px </a:t>
            </a:r>
            <a:r>
              <a:rPr kumimoji="0" lang="nl-NL" altLang="nl-NL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solid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black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nl-NL" altLang="nl-NL" sz="16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clear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both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nl-NL" altLang="nl-NL" sz="16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text-align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kumimoji="0" lang="nl-NL" altLang="nl-NL" sz="16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 }</a:t>
            </a:r>
            <a:endParaRPr kumimoji="0" lang="nl-NL" altLang="nl-NL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Tijdelijke aanduiding voor afbeelding 5"/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tretch>
            <a:fillRect/>
          </a:stretch>
        </p:blipFill>
        <p:spPr>
          <a:xfrm>
            <a:off x="5066189" y="1052809"/>
            <a:ext cx="3809524" cy="47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0547121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ICA_Paksh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shaWT">
      <a:majorFont>
        <a:latin typeface="Helvetica Neue"/>
        <a:ea typeface=""/>
        <a:cs typeface=""/>
      </a:majorFont>
      <a:minorFont>
        <a:latin typeface="Helvetica Neu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HTML-CSS.potx" id="{32C6F4A8-4F75-42DE-B579-37A67D1C8B59}" vid="{67F34011-A9DA-400B-ABF2-77559CA05F0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HTML-CSS</Template>
  <TotalTime>911</TotalTime>
  <Words>451</Words>
  <Application>Microsoft Office PowerPoint</Application>
  <PresentationFormat>Diavoorstelling (4:3)</PresentationFormat>
  <Paragraphs>86</Paragraphs>
  <Slides>9</Slides>
  <Notes>2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8</vt:i4>
      </vt:variant>
      <vt:variant>
        <vt:lpstr>Thema</vt:lpstr>
      </vt:variant>
      <vt:variant>
        <vt:i4>1</vt:i4>
      </vt:variant>
      <vt:variant>
        <vt:lpstr>Diatitels</vt:lpstr>
      </vt:variant>
      <vt:variant>
        <vt:i4>9</vt:i4>
      </vt:variant>
    </vt:vector>
  </HeadingPairs>
  <TitlesOfParts>
    <vt:vector size="18" baseType="lpstr">
      <vt:lpstr>Arial</vt:lpstr>
      <vt:lpstr>Courier New</vt:lpstr>
      <vt:lpstr>Helvetica Neue</vt:lpstr>
      <vt:lpstr>Intro Bold Caps</vt:lpstr>
      <vt:lpstr>Harman Sans</vt:lpstr>
      <vt:lpstr>Helvetica Neue Light</vt:lpstr>
      <vt:lpstr>Calibri</vt:lpstr>
      <vt:lpstr>Consolas</vt:lpstr>
      <vt:lpstr>Kantoorthema</vt:lpstr>
      <vt:lpstr>HTML / CSS 3</vt:lpstr>
      <vt:lpstr>Inhoud - HTML/CSS 3</vt:lpstr>
      <vt:lpstr>Basis lay-out, opmaak</vt:lpstr>
      <vt:lpstr>Classes</vt:lpstr>
      <vt:lpstr>Pseudo Classes</vt:lpstr>
      <vt:lpstr>ID en combi selectoren</vt:lpstr>
      <vt:lpstr>Float en Clear</vt:lpstr>
      <vt:lpstr>HTML structuurelementen</vt:lpstr>
      <vt:lpstr>CSS lay-out en opmaak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HTML / CSS 2</dc:title>
  <dc:creator>Paksha Thullner / HAN</dc:creator>
  <cp:lastModifiedBy>Paksha Thullner / HAN</cp:lastModifiedBy>
  <cp:revision>41</cp:revision>
  <dcterms:created xsi:type="dcterms:W3CDTF">2017-06-02T06:04:22Z</dcterms:created>
  <dcterms:modified xsi:type="dcterms:W3CDTF">2017-06-26T07:10:49Z</dcterms:modified>
</cp:coreProperties>
</file>

<file path=docProps/thumbnail.jpeg>
</file>